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67" r:id="rId2"/>
    <p:sldId id="268" r:id="rId3"/>
    <p:sldId id="263" r:id="rId4"/>
    <p:sldId id="264" r:id="rId5"/>
    <p:sldId id="265" r:id="rId6"/>
    <p:sldId id="256" r:id="rId7"/>
    <p:sldId id="257" r:id="rId8"/>
    <p:sldId id="258" r:id="rId9"/>
    <p:sldId id="259" r:id="rId10"/>
    <p:sldId id="26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0" autoAdjust="0"/>
    <p:restoredTop sz="81885" autoAdjust="0"/>
  </p:normalViewPr>
  <p:slideViewPr>
    <p:cSldViewPr snapToGrid="0">
      <p:cViewPr varScale="1">
        <p:scale>
          <a:sx n="73" d="100"/>
          <a:sy n="73" d="100"/>
        </p:scale>
        <p:origin x="840"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AF2B4DA-C1F7-4867-98FD-AE5D76451087}" type="datetimeFigureOut">
              <a:rPr lang="en-US" smtClean="0"/>
              <a:t>6/5/2018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C9D958-6057-4C9F-AD28-B701D66C0E6D}" type="slidenum">
              <a:rPr lang="en-US" smtClean="0"/>
              <a:t>‹#›</a:t>
            </a:fld>
            <a:endParaRPr lang="en-US"/>
          </a:p>
        </p:txBody>
      </p:sp>
    </p:spTree>
    <p:extLst>
      <p:ext uri="{BB962C8B-B14F-4D97-AF65-F5344CB8AC3E}">
        <p14:creationId xmlns:p14="http://schemas.microsoft.com/office/powerpoint/2010/main" val="21502411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smtClean="0"/>
              <a:t>Pums</a:t>
            </a:r>
            <a:r>
              <a:rPr lang="en-US" baseline="0" dirty="0" smtClean="0"/>
              <a:t> Files are available in CSV and SAS Formats.  Select the year and format you wish to download.</a:t>
            </a:r>
            <a:endParaRPr lang="en-US" dirty="0"/>
          </a:p>
        </p:txBody>
      </p:sp>
      <p:sp>
        <p:nvSpPr>
          <p:cNvPr id="4" name="Slide Number Placeholder 3"/>
          <p:cNvSpPr>
            <a:spLocks noGrp="1"/>
          </p:cNvSpPr>
          <p:nvPr>
            <p:ph type="sldNum" sz="quarter" idx="10"/>
          </p:nvPr>
        </p:nvSpPr>
        <p:spPr/>
        <p:txBody>
          <a:bodyPr/>
          <a:lstStyle/>
          <a:p>
            <a:fld id="{10C9D958-6057-4C9F-AD28-B701D66C0E6D}" type="slidenum">
              <a:rPr lang="en-US" smtClean="0"/>
              <a:t>4</a:t>
            </a:fld>
            <a:endParaRPr lang="en-US"/>
          </a:p>
        </p:txBody>
      </p:sp>
    </p:spTree>
    <p:extLst>
      <p:ext uri="{BB962C8B-B14F-4D97-AF65-F5344CB8AC3E}">
        <p14:creationId xmlns:p14="http://schemas.microsoft.com/office/powerpoint/2010/main" val="141681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From</a:t>
            </a:r>
            <a:r>
              <a:rPr lang="en-US" baseline="0" dirty="0" smtClean="0"/>
              <a:t> here you select your state and type of records (Population or Housing Unit) and download the compressed .zip file to your computer.</a:t>
            </a:r>
            <a:endParaRPr lang="en-US" dirty="0"/>
          </a:p>
        </p:txBody>
      </p:sp>
      <p:sp>
        <p:nvSpPr>
          <p:cNvPr id="4" name="Slide Number Placeholder 3"/>
          <p:cNvSpPr>
            <a:spLocks noGrp="1"/>
          </p:cNvSpPr>
          <p:nvPr>
            <p:ph type="sldNum" sz="quarter" idx="10"/>
          </p:nvPr>
        </p:nvSpPr>
        <p:spPr/>
        <p:txBody>
          <a:bodyPr/>
          <a:lstStyle/>
          <a:p>
            <a:fld id="{10C9D958-6057-4C9F-AD28-B701D66C0E6D}" type="slidenum">
              <a:rPr lang="en-US" smtClean="0"/>
              <a:t>5</a:t>
            </a:fld>
            <a:endParaRPr lang="en-US"/>
          </a:p>
        </p:txBody>
      </p:sp>
    </p:spTree>
    <p:extLst>
      <p:ext uri="{BB962C8B-B14F-4D97-AF65-F5344CB8AC3E}">
        <p14:creationId xmlns:p14="http://schemas.microsoft.com/office/powerpoint/2010/main" val="41574566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unprocessed PUMS</a:t>
            </a:r>
            <a:r>
              <a:rPr lang="en-US" baseline="0" dirty="0" smtClean="0"/>
              <a:t> Data looks like.  The PUMS data allows for cross tabulations of data not available in typical Census publication tables. There is a wealth of information here but the challenge is to extract data and produce analyses that are meaningful to the user.  The goal here was to extract data that could be used to show characteristics of New Jersey’s key industry clusters.</a:t>
            </a:r>
            <a:endParaRPr lang="en-US" dirty="0"/>
          </a:p>
        </p:txBody>
      </p:sp>
      <p:sp>
        <p:nvSpPr>
          <p:cNvPr id="4" name="Slide Number Placeholder 3"/>
          <p:cNvSpPr>
            <a:spLocks noGrp="1"/>
          </p:cNvSpPr>
          <p:nvPr>
            <p:ph type="sldNum" sz="quarter" idx="10"/>
          </p:nvPr>
        </p:nvSpPr>
        <p:spPr/>
        <p:txBody>
          <a:bodyPr/>
          <a:lstStyle/>
          <a:p>
            <a:fld id="{10C9D958-6057-4C9F-AD28-B701D66C0E6D}" type="slidenum">
              <a:rPr lang="en-US" smtClean="0"/>
              <a:t>6</a:t>
            </a:fld>
            <a:endParaRPr lang="en-US"/>
          </a:p>
        </p:txBody>
      </p:sp>
    </p:spTree>
    <p:extLst>
      <p:ext uri="{BB962C8B-B14F-4D97-AF65-F5344CB8AC3E}">
        <p14:creationId xmlns:p14="http://schemas.microsoft.com/office/powerpoint/2010/main" val="2925409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Using a statistical analysis package like SAS we are</a:t>
            </a:r>
            <a:r>
              <a:rPr lang="en-US" baseline="0" dirty="0" smtClean="0"/>
              <a:t> able to focus on those variables that we are interested in (Industry, Occupation, Educational Attainment, Age, Race, Sex, Employment Status, Wages etc.) and aggregate them by NAICS code into our Industry Cluster Characteristics and rename coded data into readable information.</a:t>
            </a:r>
            <a:endParaRPr lang="en-US" dirty="0"/>
          </a:p>
        </p:txBody>
      </p:sp>
      <p:sp>
        <p:nvSpPr>
          <p:cNvPr id="4" name="Slide Number Placeholder 3"/>
          <p:cNvSpPr>
            <a:spLocks noGrp="1"/>
          </p:cNvSpPr>
          <p:nvPr>
            <p:ph type="sldNum" sz="quarter" idx="10"/>
          </p:nvPr>
        </p:nvSpPr>
        <p:spPr/>
        <p:txBody>
          <a:bodyPr/>
          <a:lstStyle/>
          <a:p>
            <a:fld id="{10C9D958-6057-4C9F-AD28-B701D66C0E6D}" type="slidenum">
              <a:rPr lang="en-US" smtClean="0"/>
              <a:t>7</a:t>
            </a:fld>
            <a:endParaRPr lang="en-US"/>
          </a:p>
        </p:txBody>
      </p:sp>
    </p:spTree>
    <p:extLst>
      <p:ext uri="{BB962C8B-B14F-4D97-AF65-F5344CB8AC3E}">
        <p14:creationId xmlns:p14="http://schemas.microsoft.com/office/powerpoint/2010/main" val="370121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After running our SAS</a:t>
            </a:r>
            <a:r>
              <a:rPr lang="en-US" baseline="0" dirty="0" smtClean="0"/>
              <a:t> job the data is much easier to read.  From here the data is imported into an Access Database.</a:t>
            </a:r>
            <a:endParaRPr lang="en-US" dirty="0"/>
          </a:p>
        </p:txBody>
      </p:sp>
      <p:sp>
        <p:nvSpPr>
          <p:cNvPr id="4" name="Slide Number Placeholder 3"/>
          <p:cNvSpPr>
            <a:spLocks noGrp="1"/>
          </p:cNvSpPr>
          <p:nvPr>
            <p:ph type="sldNum" sz="quarter" idx="10"/>
          </p:nvPr>
        </p:nvSpPr>
        <p:spPr/>
        <p:txBody>
          <a:bodyPr/>
          <a:lstStyle/>
          <a:p>
            <a:fld id="{10C9D958-6057-4C9F-AD28-B701D66C0E6D}" type="slidenum">
              <a:rPr lang="en-US" smtClean="0"/>
              <a:t>8</a:t>
            </a:fld>
            <a:endParaRPr lang="en-US"/>
          </a:p>
        </p:txBody>
      </p:sp>
    </p:spTree>
    <p:extLst>
      <p:ext uri="{BB962C8B-B14F-4D97-AF65-F5344CB8AC3E}">
        <p14:creationId xmlns:p14="http://schemas.microsoft.com/office/powerpoint/2010/main" val="187585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what our finished dashboard looks like when published to the web.  The user</a:t>
            </a:r>
            <a:r>
              <a:rPr lang="en-US" baseline="0" dirty="0" smtClean="0"/>
              <a:t> can rollover any of the charts to get the statistics that are visualized.  Clicking on the Visuals allows you to do “What If” analysis on the fly in ways that are not possible through current tools used to query the PUMS data.  The Filters in the center of the dashboard can be used to further refine your analysis.</a:t>
            </a:r>
            <a:endParaRPr lang="en-US" dirty="0"/>
          </a:p>
        </p:txBody>
      </p:sp>
      <p:sp>
        <p:nvSpPr>
          <p:cNvPr id="4" name="Slide Number Placeholder 3"/>
          <p:cNvSpPr>
            <a:spLocks noGrp="1"/>
          </p:cNvSpPr>
          <p:nvPr>
            <p:ph type="sldNum" sz="quarter" idx="10"/>
          </p:nvPr>
        </p:nvSpPr>
        <p:spPr/>
        <p:txBody>
          <a:bodyPr/>
          <a:lstStyle/>
          <a:p>
            <a:fld id="{10C9D958-6057-4C9F-AD28-B701D66C0E6D}" type="slidenum">
              <a:rPr lang="en-US" smtClean="0"/>
              <a:t>9</a:t>
            </a:fld>
            <a:endParaRPr lang="en-US"/>
          </a:p>
        </p:txBody>
      </p:sp>
    </p:spTree>
    <p:extLst>
      <p:ext uri="{BB962C8B-B14F-4D97-AF65-F5344CB8AC3E}">
        <p14:creationId xmlns:p14="http://schemas.microsoft.com/office/powerpoint/2010/main" val="6157426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733DFB0-B581-4CA6-91FF-7F6137B52BA1}"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7015E-FB83-4909-8D2F-447ADE61123A}" type="slidenum">
              <a:rPr lang="en-US" smtClean="0"/>
              <a:t>‹#›</a:t>
            </a:fld>
            <a:endParaRPr lang="en-US"/>
          </a:p>
        </p:txBody>
      </p:sp>
    </p:spTree>
    <p:extLst>
      <p:ext uri="{BB962C8B-B14F-4D97-AF65-F5344CB8AC3E}">
        <p14:creationId xmlns:p14="http://schemas.microsoft.com/office/powerpoint/2010/main" val="3734658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3DFB0-B581-4CA6-91FF-7F6137B52BA1}"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7015E-FB83-4909-8D2F-447ADE61123A}" type="slidenum">
              <a:rPr lang="en-US" smtClean="0"/>
              <a:t>‹#›</a:t>
            </a:fld>
            <a:endParaRPr lang="en-US"/>
          </a:p>
        </p:txBody>
      </p:sp>
    </p:spTree>
    <p:extLst>
      <p:ext uri="{BB962C8B-B14F-4D97-AF65-F5344CB8AC3E}">
        <p14:creationId xmlns:p14="http://schemas.microsoft.com/office/powerpoint/2010/main" val="34387841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3DFB0-B581-4CA6-91FF-7F6137B52BA1}"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7015E-FB83-4909-8D2F-447ADE61123A}" type="slidenum">
              <a:rPr lang="en-US" smtClean="0"/>
              <a:t>‹#›</a:t>
            </a:fld>
            <a:endParaRPr lang="en-US"/>
          </a:p>
        </p:txBody>
      </p:sp>
    </p:spTree>
    <p:extLst>
      <p:ext uri="{BB962C8B-B14F-4D97-AF65-F5344CB8AC3E}">
        <p14:creationId xmlns:p14="http://schemas.microsoft.com/office/powerpoint/2010/main" val="2767116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733DFB0-B581-4CA6-91FF-7F6137B52BA1}"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7015E-FB83-4909-8D2F-447ADE61123A}" type="slidenum">
              <a:rPr lang="en-US" smtClean="0"/>
              <a:t>‹#›</a:t>
            </a:fld>
            <a:endParaRPr lang="en-US"/>
          </a:p>
        </p:txBody>
      </p:sp>
    </p:spTree>
    <p:extLst>
      <p:ext uri="{BB962C8B-B14F-4D97-AF65-F5344CB8AC3E}">
        <p14:creationId xmlns:p14="http://schemas.microsoft.com/office/powerpoint/2010/main" val="37739961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733DFB0-B581-4CA6-91FF-7F6137B52BA1}" type="datetimeFigureOut">
              <a:rPr lang="en-US" smtClean="0"/>
              <a:t>6/5/2018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8B7015E-FB83-4909-8D2F-447ADE61123A}" type="slidenum">
              <a:rPr lang="en-US" smtClean="0"/>
              <a:t>‹#›</a:t>
            </a:fld>
            <a:endParaRPr lang="en-US"/>
          </a:p>
        </p:txBody>
      </p:sp>
    </p:spTree>
    <p:extLst>
      <p:ext uri="{BB962C8B-B14F-4D97-AF65-F5344CB8AC3E}">
        <p14:creationId xmlns:p14="http://schemas.microsoft.com/office/powerpoint/2010/main" val="7518371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733DFB0-B581-4CA6-91FF-7F6137B52BA1}"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7015E-FB83-4909-8D2F-447ADE61123A}" type="slidenum">
              <a:rPr lang="en-US" smtClean="0"/>
              <a:t>‹#›</a:t>
            </a:fld>
            <a:endParaRPr lang="en-US"/>
          </a:p>
        </p:txBody>
      </p:sp>
    </p:spTree>
    <p:extLst>
      <p:ext uri="{BB962C8B-B14F-4D97-AF65-F5344CB8AC3E}">
        <p14:creationId xmlns:p14="http://schemas.microsoft.com/office/powerpoint/2010/main" val="35440089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733DFB0-B581-4CA6-91FF-7F6137B52BA1}" type="datetimeFigureOut">
              <a:rPr lang="en-US" smtClean="0"/>
              <a:t>6/5/2018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8B7015E-FB83-4909-8D2F-447ADE61123A}" type="slidenum">
              <a:rPr lang="en-US" smtClean="0"/>
              <a:t>‹#›</a:t>
            </a:fld>
            <a:endParaRPr lang="en-US"/>
          </a:p>
        </p:txBody>
      </p:sp>
    </p:spTree>
    <p:extLst>
      <p:ext uri="{BB962C8B-B14F-4D97-AF65-F5344CB8AC3E}">
        <p14:creationId xmlns:p14="http://schemas.microsoft.com/office/powerpoint/2010/main" val="28343742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733DFB0-B581-4CA6-91FF-7F6137B52BA1}" type="datetimeFigureOut">
              <a:rPr lang="en-US" smtClean="0"/>
              <a:t>6/5/2018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8B7015E-FB83-4909-8D2F-447ADE61123A}" type="slidenum">
              <a:rPr lang="en-US" smtClean="0"/>
              <a:t>‹#›</a:t>
            </a:fld>
            <a:endParaRPr lang="en-US"/>
          </a:p>
        </p:txBody>
      </p:sp>
    </p:spTree>
    <p:extLst>
      <p:ext uri="{BB962C8B-B14F-4D97-AF65-F5344CB8AC3E}">
        <p14:creationId xmlns:p14="http://schemas.microsoft.com/office/powerpoint/2010/main" val="3868810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733DFB0-B581-4CA6-91FF-7F6137B52BA1}" type="datetimeFigureOut">
              <a:rPr lang="en-US" smtClean="0"/>
              <a:t>6/5/2018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8B7015E-FB83-4909-8D2F-447ADE61123A}" type="slidenum">
              <a:rPr lang="en-US" smtClean="0"/>
              <a:t>‹#›</a:t>
            </a:fld>
            <a:endParaRPr lang="en-US"/>
          </a:p>
        </p:txBody>
      </p:sp>
    </p:spTree>
    <p:extLst>
      <p:ext uri="{BB962C8B-B14F-4D97-AF65-F5344CB8AC3E}">
        <p14:creationId xmlns:p14="http://schemas.microsoft.com/office/powerpoint/2010/main" val="2657061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33DFB0-B581-4CA6-91FF-7F6137B52BA1}"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7015E-FB83-4909-8D2F-447ADE61123A}" type="slidenum">
              <a:rPr lang="en-US" smtClean="0"/>
              <a:t>‹#›</a:t>
            </a:fld>
            <a:endParaRPr lang="en-US"/>
          </a:p>
        </p:txBody>
      </p:sp>
    </p:spTree>
    <p:extLst>
      <p:ext uri="{BB962C8B-B14F-4D97-AF65-F5344CB8AC3E}">
        <p14:creationId xmlns:p14="http://schemas.microsoft.com/office/powerpoint/2010/main" val="2561197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733DFB0-B581-4CA6-91FF-7F6137B52BA1}" type="datetimeFigureOut">
              <a:rPr lang="en-US" smtClean="0"/>
              <a:t>6/5/2018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8B7015E-FB83-4909-8D2F-447ADE61123A}" type="slidenum">
              <a:rPr lang="en-US" smtClean="0"/>
              <a:t>‹#›</a:t>
            </a:fld>
            <a:endParaRPr lang="en-US"/>
          </a:p>
        </p:txBody>
      </p:sp>
    </p:spTree>
    <p:extLst>
      <p:ext uri="{BB962C8B-B14F-4D97-AF65-F5344CB8AC3E}">
        <p14:creationId xmlns:p14="http://schemas.microsoft.com/office/powerpoint/2010/main" val="90595092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733DFB0-B581-4CA6-91FF-7F6137B52BA1}" type="datetimeFigureOut">
              <a:rPr lang="en-US" smtClean="0"/>
              <a:t>6/5/2018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B7015E-FB83-4909-8D2F-447ADE61123A}" type="slidenum">
              <a:rPr lang="en-US" smtClean="0"/>
              <a:t>‹#›</a:t>
            </a:fld>
            <a:endParaRPr lang="en-US"/>
          </a:p>
        </p:txBody>
      </p:sp>
    </p:spTree>
    <p:extLst>
      <p:ext uri="{BB962C8B-B14F-4D97-AF65-F5344CB8AC3E}">
        <p14:creationId xmlns:p14="http://schemas.microsoft.com/office/powerpoint/2010/main" val="15913389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hyperlink" Target="https://app.powerbigov.us/view?r=eyJrIjoiYWIwMzllZTMtYTQyMy00M2NjLWFhOGEtZDY1NWQ2MDRlZjRhIiwidCI6IjUwNzZjM2QxLTM4MDItNGI5Zi1iMzZhLWUwYTQxYmQ2NDJhNyJ9" TargetMode="External"/><Relationship Id="rId2" Type="http://schemas.openxmlformats.org/officeDocument/2006/relationships/hyperlink" Target="https://app.powerbigov.us/view?r=eyJrIjoiYTdkYTEwNGUtMjQxMi00ZDgzLWJmNjItOWFmOGFjOTMwMTAzIiwidCI6IjUwNzZjM2QxLTM4MDItNGI5Zi1iMzZhLWUwYTQxYmQ2NDJhNyJ9"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app.powerbigov.us/view?r=eyJrIjoiYTdkYTEwNGUtMjQxMi00ZDgzLWJmNjItOWFmOGFjOTMwMTAzIiwidCI6IjUwNzZjM2QxLTM4MDItNGI5Zi1iMzZhLWUwYTQxYmQ2NDJhNyJ9"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5565153" y="185193"/>
            <a:ext cx="3960812" cy="6562847"/>
          </a:xfrm>
        </p:spPr>
        <p:txBody>
          <a:bodyPr>
            <a:noAutofit/>
          </a:bodyPr>
          <a:lstStyle/>
          <a:p>
            <a:pPr marL="285750" indent="-285750"/>
            <a:r>
              <a:rPr lang="en-US" sz="2800" dirty="0" smtClean="0"/>
              <a:t>Income</a:t>
            </a:r>
            <a:endParaRPr lang="en-US" sz="2800" dirty="0"/>
          </a:p>
          <a:p>
            <a:pPr marL="285750" indent="-285750"/>
            <a:r>
              <a:rPr lang="en-US" sz="2800" dirty="0" smtClean="0"/>
              <a:t>Poverty Status</a:t>
            </a:r>
          </a:p>
          <a:p>
            <a:pPr marL="285750" indent="-285750"/>
            <a:r>
              <a:rPr lang="en-US" sz="2800" dirty="0" smtClean="0"/>
              <a:t>Education</a:t>
            </a:r>
          </a:p>
          <a:p>
            <a:pPr marL="285750" indent="-285750"/>
            <a:r>
              <a:rPr lang="en-US" sz="2800" dirty="0" smtClean="0"/>
              <a:t>The Labor Force</a:t>
            </a:r>
          </a:p>
          <a:p>
            <a:pPr marL="285750" indent="-285750"/>
            <a:r>
              <a:rPr lang="en-US" sz="2800" dirty="0" smtClean="0"/>
              <a:t>Journey To Work</a:t>
            </a:r>
          </a:p>
          <a:p>
            <a:pPr marL="285750" indent="-285750"/>
            <a:r>
              <a:rPr lang="en-US" sz="2800" dirty="0" smtClean="0"/>
              <a:t>Marital Status </a:t>
            </a:r>
          </a:p>
          <a:p>
            <a:pPr marL="285750" indent="-285750"/>
            <a:r>
              <a:rPr lang="en-US" sz="2800" dirty="0" smtClean="0"/>
              <a:t>Languages Spoken </a:t>
            </a:r>
          </a:p>
          <a:p>
            <a:pPr marL="285750" indent="-285750"/>
            <a:r>
              <a:rPr lang="en-US" sz="2800" dirty="0" smtClean="0"/>
              <a:t>Migration </a:t>
            </a:r>
          </a:p>
          <a:p>
            <a:pPr marL="285750" indent="-285750"/>
            <a:r>
              <a:rPr lang="en-US" sz="2800" dirty="0" smtClean="0"/>
              <a:t>Citizenship </a:t>
            </a:r>
          </a:p>
          <a:p>
            <a:pPr marL="285750" indent="-285750"/>
            <a:r>
              <a:rPr lang="en-US" sz="2800" dirty="0" smtClean="0"/>
              <a:t>Disability</a:t>
            </a:r>
          </a:p>
          <a:p>
            <a:pPr marL="285750" indent="-285750"/>
            <a:r>
              <a:rPr lang="en-US" sz="2800" dirty="0" smtClean="0"/>
              <a:t>Ancestry</a:t>
            </a:r>
          </a:p>
          <a:p>
            <a:pPr marL="285750" indent="-285750"/>
            <a:r>
              <a:rPr lang="en-US" sz="2800" dirty="0" smtClean="0"/>
              <a:t>Military Service</a:t>
            </a:r>
          </a:p>
          <a:p>
            <a:pPr marL="285750" indent="-285750"/>
            <a:r>
              <a:rPr lang="en-US" sz="2800" dirty="0" smtClean="0"/>
              <a:t>Housing Characteristics</a:t>
            </a:r>
            <a:endParaRPr lang="en-US" sz="2800" dirty="0"/>
          </a:p>
          <a:p>
            <a:endParaRPr lang="en-US" sz="2400" dirty="0"/>
          </a:p>
        </p:txBody>
      </p:sp>
      <p:pic>
        <p:nvPicPr>
          <p:cNvPr id="6" name="Picture 5"/>
          <p:cNvPicPr>
            <a:picLocks noChangeAspect="1"/>
          </p:cNvPicPr>
          <p:nvPr/>
        </p:nvPicPr>
        <p:blipFill>
          <a:blip r:embed="rId2"/>
          <a:stretch>
            <a:fillRect/>
          </a:stretch>
        </p:blipFill>
        <p:spPr>
          <a:xfrm>
            <a:off x="274149" y="300941"/>
            <a:ext cx="4841861" cy="6263160"/>
          </a:xfrm>
          <a:prstGeom prst="rect">
            <a:avLst/>
          </a:prstGeom>
        </p:spPr>
      </p:pic>
    </p:spTree>
    <p:extLst>
      <p:ext uri="{BB962C8B-B14F-4D97-AF65-F5344CB8AC3E}">
        <p14:creationId xmlns:p14="http://schemas.microsoft.com/office/powerpoint/2010/main" val="29430593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0" y="1997839"/>
            <a:ext cx="6096000" cy="2862322"/>
          </a:xfrm>
          <a:prstGeom prst="rect">
            <a:avLst/>
          </a:prstGeom>
        </p:spPr>
        <p:txBody>
          <a:bodyPr>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NJ Clusters</a:t>
            </a:r>
          </a:p>
          <a:p>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2"/>
              </a:rPr>
              <a:t>https://app.powerbigov.us/view?r=eyJrIjoiYTdkYTEwNGUtMjQxMi00ZDgzLWJmNjItOWFmOGFjOTMwMTAzIiwidCI6IjUwNzZjM2QxLTM4MDItNGI5Zi1iMzZhLWUwYTQxYmQ2NDJhNyJ9</a:t>
            </a:r>
            <a:endParaRPr lang="en-US" dirty="0">
              <a:latin typeface="Calibri" panose="020F0502020204030204" pitchFamily="34" charset="0"/>
              <a:ea typeface="Calibri" panose="020F0502020204030204" pitchFamily="34" charset="0"/>
              <a:cs typeface="Times New Roman" panose="02020603050405020304" pitchFamily="18" charset="0"/>
            </a:endParaRP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 </a:t>
            </a:r>
          </a:p>
          <a:p>
            <a:r>
              <a:rPr lang="en-US" dirty="0">
                <a:latin typeface="Calibri" panose="020F0502020204030204" pitchFamily="34" charset="0"/>
                <a:ea typeface="Calibri" panose="020F0502020204030204" pitchFamily="34" charset="0"/>
                <a:cs typeface="Times New Roman" panose="02020603050405020304" pitchFamily="18" charset="0"/>
              </a:rPr>
              <a:t>QCEW</a:t>
            </a:r>
          </a:p>
          <a:p>
            <a:r>
              <a:rPr lang="en-US" u="sng" dirty="0">
                <a:solidFill>
                  <a:srgbClr val="0563C1"/>
                </a:solidFill>
                <a:latin typeface="Calibri" panose="020F0502020204030204" pitchFamily="34" charset="0"/>
                <a:ea typeface="Calibri" panose="020F0502020204030204" pitchFamily="34" charset="0"/>
                <a:cs typeface="Times New Roman" panose="02020603050405020304" pitchFamily="18" charset="0"/>
                <a:hlinkClick r:id="rId3"/>
              </a:rPr>
              <a:t>https://app.powerbigov.us/view?r=eyJrIjoiYWIwMzllZTMtYTQyMy00M2NjLWFhOGEtZDY1NWQ2MDRlZjRhIiwidCI6IjUwNzZjM2QxLTM4MDItNGI5Zi1iMzZhLWUwYTQxYmQ2NDJhNyJ9</a:t>
            </a:r>
            <a:endParaRPr lang="en-US"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0135625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Text Placeholder 3"/>
          <p:cNvSpPr>
            <a:spLocks noGrp="1"/>
          </p:cNvSpPr>
          <p:nvPr>
            <p:ph type="body"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1524000" y="-857250"/>
            <a:ext cx="15240000" cy="8572500"/>
          </a:xfrm>
          <a:prstGeom prst="rect">
            <a:avLst/>
          </a:prstGeom>
        </p:spPr>
      </p:pic>
    </p:spTree>
    <p:extLst>
      <p:ext uri="{BB962C8B-B14F-4D97-AF65-F5344CB8AC3E}">
        <p14:creationId xmlns:p14="http://schemas.microsoft.com/office/powerpoint/2010/main" val="31052570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680224" y="732779"/>
            <a:ext cx="10850137" cy="5969103"/>
          </a:xfrm>
          <a:prstGeom prst="rect">
            <a:avLst/>
          </a:prstGeom>
        </p:spPr>
      </p:pic>
      <p:sp>
        <p:nvSpPr>
          <p:cNvPr id="6" name="Left Arrow 5"/>
          <p:cNvSpPr/>
          <p:nvPr/>
        </p:nvSpPr>
        <p:spPr>
          <a:xfrm rot="10800000">
            <a:off x="1540475" y="2496066"/>
            <a:ext cx="978408" cy="247134"/>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Left Arrow 6"/>
          <p:cNvSpPr/>
          <p:nvPr/>
        </p:nvSpPr>
        <p:spPr>
          <a:xfrm>
            <a:off x="4560975" y="3452474"/>
            <a:ext cx="978408" cy="83745"/>
          </a:xfrm>
          <a:prstGeom prst="lef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1739591" y="187370"/>
            <a:ext cx="9355873" cy="461665"/>
          </a:xfrm>
          <a:prstGeom prst="rect">
            <a:avLst/>
          </a:prstGeom>
          <a:noFill/>
        </p:spPr>
        <p:txBody>
          <a:bodyPr wrap="square" rtlCol="0">
            <a:spAutoFit/>
          </a:bodyPr>
          <a:lstStyle/>
          <a:p>
            <a:r>
              <a:rPr lang="en-US" sz="2400" b="1" dirty="0" smtClean="0"/>
              <a:t>Accessing and Downloading PUMS Data from American Factfinder</a:t>
            </a:r>
            <a:endParaRPr lang="en-US" sz="2400" b="1" dirty="0"/>
          </a:p>
        </p:txBody>
      </p:sp>
    </p:spTree>
    <p:extLst>
      <p:ext uri="{BB962C8B-B14F-4D97-AF65-F5344CB8AC3E}">
        <p14:creationId xmlns:p14="http://schemas.microsoft.com/office/powerpoint/2010/main" val="26892530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9211" y="461665"/>
            <a:ext cx="11898350" cy="6301598"/>
          </a:xfrm>
          <a:prstGeom prst="rect">
            <a:avLst/>
          </a:prstGeom>
        </p:spPr>
      </p:pic>
      <p:sp>
        <p:nvSpPr>
          <p:cNvPr id="5" name="TextBox 4"/>
          <p:cNvSpPr txBox="1"/>
          <p:nvPr/>
        </p:nvSpPr>
        <p:spPr>
          <a:xfrm>
            <a:off x="1550019" y="0"/>
            <a:ext cx="9291696" cy="461665"/>
          </a:xfrm>
          <a:prstGeom prst="rect">
            <a:avLst/>
          </a:prstGeom>
          <a:noFill/>
        </p:spPr>
        <p:txBody>
          <a:bodyPr wrap="square" rtlCol="0">
            <a:spAutoFit/>
          </a:bodyPr>
          <a:lstStyle/>
          <a:p>
            <a:r>
              <a:rPr lang="en-US" sz="2400" b="1" dirty="0" smtClean="0"/>
              <a:t>Accessing and Downloading PUMS Data from American Factfinder</a:t>
            </a:r>
            <a:endParaRPr lang="en-US" sz="2400" b="1" dirty="0"/>
          </a:p>
        </p:txBody>
      </p:sp>
    </p:spTree>
    <p:extLst>
      <p:ext uri="{BB962C8B-B14F-4D97-AF65-F5344CB8AC3E}">
        <p14:creationId xmlns:p14="http://schemas.microsoft.com/office/powerpoint/2010/main" val="28301140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245328" y="666234"/>
            <a:ext cx="11764536" cy="6080555"/>
          </a:xfrm>
          <a:prstGeom prst="rect">
            <a:avLst/>
          </a:prstGeom>
        </p:spPr>
      </p:pic>
      <p:sp>
        <p:nvSpPr>
          <p:cNvPr id="6" name="TextBox 5"/>
          <p:cNvSpPr txBox="1"/>
          <p:nvPr/>
        </p:nvSpPr>
        <p:spPr>
          <a:xfrm>
            <a:off x="2051824" y="96343"/>
            <a:ext cx="8540930" cy="461665"/>
          </a:xfrm>
          <a:prstGeom prst="rect">
            <a:avLst/>
          </a:prstGeom>
          <a:noFill/>
        </p:spPr>
        <p:txBody>
          <a:bodyPr wrap="square" rtlCol="0">
            <a:spAutoFit/>
          </a:bodyPr>
          <a:lstStyle/>
          <a:p>
            <a:r>
              <a:rPr lang="en-US" sz="2400" b="1" dirty="0" smtClean="0"/>
              <a:t>Accessing and Downloading PUMS Data from American Factfinder</a:t>
            </a:r>
            <a:endParaRPr lang="en-US" sz="2400" b="1" dirty="0"/>
          </a:p>
        </p:txBody>
      </p:sp>
    </p:spTree>
    <p:extLst>
      <p:ext uri="{BB962C8B-B14F-4D97-AF65-F5344CB8AC3E}">
        <p14:creationId xmlns:p14="http://schemas.microsoft.com/office/powerpoint/2010/main" val="40083404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90294" y="1002108"/>
            <a:ext cx="11530360" cy="5543657"/>
          </a:xfrm>
          <a:prstGeom prst="rect">
            <a:avLst/>
          </a:prstGeom>
        </p:spPr>
      </p:pic>
      <p:sp>
        <p:nvSpPr>
          <p:cNvPr id="4" name="TextBox 3"/>
          <p:cNvSpPr txBox="1"/>
          <p:nvPr/>
        </p:nvSpPr>
        <p:spPr>
          <a:xfrm>
            <a:off x="1314449" y="138692"/>
            <a:ext cx="9344025" cy="461665"/>
          </a:xfrm>
          <a:prstGeom prst="rect">
            <a:avLst/>
          </a:prstGeom>
          <a:noFill/>
        </p:spPr>
        <p:txBody>
          <a:bodyPr wrap="square" rtlCol="0">
            <a:spAutoFit/>
          </a:bodyPr>
          <a:lstStyle/>
          <a:p>
            <a:r>
              <a:rPr lang="en-US" dirty="0" smtClean="0"/>
              <a:t> </a:t>
            </a:r>
            <a:r>
              <a:rPr lang="en-US" sz="2400" b="1" dirty="0" smtClean="0"/>
              <a:t>Unprocessed Public Use Microdata Sample (PUMS)Data for New Jersey</a:t>
            </a:r>
            <a:endParaRPr lang="en-US" sz="2400" b="1" dirty="0"/>
          </a:p>
        </p:txBody>
      </p:sp>
    </p:spTree>
    <p:extLst>
      <p:ext uri="{BB962C8B-B14F-4D97-AF65-F5344CB8AC3E}">
        <p14:creationId xmlns:p14="http://schemas.microsoft.com/office/powerpoint/2010/main" val="9364707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87887" y="799207"/>
            <a:ext cx="10277341" cy="5687323"/>
          </a:xfrm>
          <a:prstGeom prst="rect">
            <a:avLst/>
          </a:prstGeom>
        </p:spPr>
      </p:pic>
      <p:sp>
        <p:nvSpPr>
          <p:cNvPr id="5" name="TextBox 4"/>
          <p:cNvSpPr txBox="1"/>
          <p:nvPr/>
        </p:nvSpPr>
        <p:spPr>
          <a:xfrm>
            <a:off x="2234529" y="138581"/>
            <a:ext cx="8699634" cy="461665"/>
          </a:xfrm>
          <a:prstGeom prst="rect">
            <a:avLst/>
          </a:prstGeom>
          <a:noFill/>
        </p:spPr>
        <p:txBody>
          <a:bodyPr wrap="square" rtlCol="0">
            <a:spAutoFit/>
          </a:bodyPr>
          <a:lstStyle/>
          <a:p>
            <a:r>
              <a:rPr lang="en-US" dirty="0" smtClean="0"/>
              <a:t> </a:t>
            </a:r>
            <a:r>
              <a:rPr lang="en-US" sz="2400" b="1" dirty="0" smtClean="0"/>
              <a:t>Using SAS to Reorganize, Aggregate and Rename (PUMS)Data </a:t>
            </a:r>
            <a:endParaRPr lang="en-US" sz="2400" b="1" dirty="0"/>
          </a:p>
        </p:txBody>
      </p:sp>
    </p:spTree>
    <p:extLst>
      <p:ext uri="{BB962C8B-B14F-4D97-AF65-F5344CB8AC3E}">
        <p14:creationId xmlns:p14="http://schemas.microsoft.com/office/powerpoint/2010/main" val="388842389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862885" y="583244"/>
            <a:ext cx="10560676" cy="6224140"/>
          </a:xfrm>
          <a:prstGeom prst="rect">
            <a:avLst/>
          </a:prstGeom>
        </p:spPr>
      </p:pic>
      <p:sp>
        <p:nvSpPr>
          <p:cNvPr id="5" name="TextBox 4"/>
          <p:cNvSpPr txBox="1"/>
          <p:nvPr/>
        </p:nvSpPr>
        <p:spPr>
          <a:xfrm>
            <a:off x="3654174" y="0"/>
            <a:ext cx="4522573" cy="461665"/>
          </a:xfrm>
          <a:prstGeom prst="rect">
            <a:avLst/>
          </a:prstGeom>
          <a:noFill/>
        </p:spPr>
        <p:txBody>
          <a:bodyPr wrap="square" rtlCol="0">
            <a:spAutoFit/>
          </a:bodyPr>
          <a:lstStyle/>
          <a:p>
            <a:pPr algn="ctr"/>
            <a:r>
              <a:rPr lang="en-US" sz="2400" b="1" dirty="0" smtClean="0"/>
              <a:t>Post SAS Processing</a:t>
            </a:r>
            <a:endParaRPr lang="en-US" sz="2400" b="1" dirty="0"/>
          </a:p>
        </p:txBody>
      </p:sp>
    </p:spTree>
    <p:extLst>
      <p:ext uri="{BB962C8B-B14F-4D97-AF65-F5344CB8AC3E}">
        <p14:creationId xmlns:p14="http://schemas.microsoft.com/office/powerpoint/2010/main" val="35134482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hlinkClick r:id="rId3"/>
          </p:cNvPr>
          <p:cNvPicPr>
            <a:picLocks noChangeAspect="1"/>
          </p:cNvPicPr>
          <p:nvPr/>
        </p:nvPicPr>
        <p:blipFill>
          <a:blip r:embed="rId4"/>
          <a:stretch>
            <a:fillRect/>
          </a:stretch>
        </p:blipFill>
        <p:spPr>
          <a:xfrm>
            <a:off x="698766" y="566671"/>
            <a:ext cx="10825970" cy="6093622"/>
          </a:xfrm>
          <a:prstGeom prst="rect">
            <a:avLst/>
          </a:prstGeom>
        </p:spPr>
      </p:pic>
    </p:spTree>
    <p:extLst>
      <p:ext uri="{BB962C8B-B14F-4D97-AF65-F5344CB8AC3E}">
        <p14:creationId xmlns:p14="http://schemas.microsoft.com/office/powerpoint/2010/main" val="242608012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11564</TotalTime>
  <Words>362</Words>
  <Application>Microsoft Office PowerPoint</Application>
  <PresentationFormat>Widescreen</PresentationFormat>
  <Paragraphs>37</Paragraphs>
  <Slides>10</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New Jersey Dept. of Labor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Preston, Len</dc:creator>
  <cp:lastModifiedBy>Steve Hine</cp:lastModifiedBy>
  <cp:revision>31</cp:revision>
  <dcterms:created xsi:type="dcterms:W3CDTF">2018-04-02T14:16:54Z</dcterms:created>
  <dcterms:modified xsi:type="dcterms:W3CDTF">2018-06-05T14:46:30Z</dcterms:modified>
</cp:coreProperties>
</file>