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E9F1C-815C-42CD-9FFC-D24626EA4687}"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0E218-BB50-4918-886F-DEB8771A8A63}" type="slidenum">
              <a:rPr lang="en-US" smtClean="0"/>
              <a:t>‹#›</a:t>
            </a:fld>
            <a:endParaRPr lang="en-US"/>
          </a:p>
        </p:txBody>
      </p:sp>
    </p:spTree>
    <p:extLst>
      <p:ext uri="{BB962C8B-B14F-4D97-AF65-F5344CB8AC3E}">
        <p14:creationId xmlns:p14="http://schemas.microsoft.com/office/powerpoint/2010/main" val="140462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be here today.</a:t>
            </a:r>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1</a:t>
            </a:fld>
            <a:endParaRPr lang="en-US" dirty="0">
              <a:solidFill>
                <a:prstClr val="black"/>
              </a:solidFill>
              <a:latin typeface="Calibri"/>
            </a:endParaRPr>
          </a:p>
        </p:txBody>
      </p:sp>
    </p:spTree>
    <p:extLst>
      <p:ext uri="{BB962C8B-B14F-4D97-AF65-F5344CB8AC3E}">
        <p14:creationId xmlns:p14="http://schemas.microsoft.com/office/powerpoint/2010/main" val="339555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assistance of our Federal-State Programs Staff, we leverage data from the American Community Survey (ACS) for several projects, including: </a:t>
            </a:r>
          </a:p>
          <a:p>
            <a:pPr marL="173422" indent="-173422">
              <a:buFont typeface="Arial" panose="020B0604020202020204" pitchFamily="34" charset="0"/>
              <a:buChar char="•"/>
            </a:pPr>
            <a:r>
              <a:rPr lang="en-US" dirty="0"/>
              <a:t>Support for </a:t>
            </a:r>
            <a:r>
              <a:rPr lang="en-US" dirty="0" err="1"/>
              <a:t>WIOA</a:t>
            </a:r>
            <a:r>
              <a:rPr lang="en-US" dirty="0"/>
              <a:t> State and Local Plan</a:t>
            </a:r>
          </a:p>
          <a:p>
            <a:pPr marL="173422" indent="-173422">
              <a:buFont typeface="Arial" panose="020B0604020202020204" pitchFamily="34" charset="0"/>
              <a:buChar char="•"/>
            </a:pPr>
            <a:r>
              <a:rPr lang="en-US" dirty="0"/>
              <a:t>Occasional Paper Series</a:t>
            </a:r>
          </a:p>
          <a:p>
            <a:pPr marL="173422" indent="-173422">
              <a:buFont typeface="Arial" panose="020B0604020202020204" pitchFamily="34" charset="0"/>
              <a:buChar char="•"/>
            </a:pPr>
            <a:r>
              <a:rPr lang="en-US" dirty="0"/>
              <a:t>City and County Profiles</a:t>
            </a:r>
          </a:p>
          <a:p>
            <a:pPr marL="173422" indent="-173422">
              <a:buFont typeface="Arial" panose="020B0604020202020204" pitchFamily="34" charset="0"/>
              <a:buChar char="•"/>
            </a:pPr>
            <a:r>
              <a:rPr lang="en-US" dirty="0"/>
              <a:t>Occupational Insights</a:t>
            </a:r>
          </a:p>
          <a:p>
            <a:pPr marL="173422" indent="-173422">
              <a:buFont typeface="Arial" panose="020B0604020202020204" pitchFamily="34" charset="0"/>
              <a:buChar char="•"/>
            </a:pPr>
            <a:r>
              <a:rPr lang="en-US" dirty="0"/>
              <a:t>Several High-Profile Requests</a:t>
            </a:r>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2</a:t>
            </a:fld>
            <a:endParaRPr lang="en-US">
              <a:solidFill>
                <a:prstClr val="black"/>
              </a:solidFill>
              <a:latin typeface="Calibri"/>
            </a:endParaRPr>
          </a:p>
        </p:txBody>
      </p:sp>
    </p:spTree>
    <p:extLst>
      <p:ext uri="{BB962C8B-B14F-4D97-AF65-F5344CB8AC3E}">
        <p14:creationId xmlns:p14="http://schemas.microsoft.com/office/powerpoint/2010/main" val="109927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3</a:t>
            </a:fld>
            <a:endParaRPr lang="en-US">
              <a:solidFill>
                <a:prstClr val="black"/>
              </a:solidFill>
              <a:latin typeface="Calibri"/>
            </a:endParaRPr>
          </a:p>
        </p:txBody>
      </p:sp>
    </p:spTree>
    <p:extLst>
      <p:ext uri="{BB962C8B-B14F-4D97-AF65-F5344CB8AC3E}">
        <p14:creationId xmlns:p14="http://schemas.microsoft.com/office/powerpoint/2010/main" val="1196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4</a:t>
            </a:fld>
            <a:endParaRPr lang="en-US">
              <a:solidFill>
                <a:prstClr val="black"/>
              </a:solidFill>
              <a:latin typeface="Calibri"/>
            </a:endParaRPr>
          </a:p>
        </p:txBody>
      </p:sp>
    </p:spTree>
    <p:extLst>
      <p:ext uri="{BB962C8B-B14F-4D97-AF65-F5344CB8AC3E}">
        <p14:creationId xmlns:p14="http://schemas.microsoft.com/office/powerpoint/2010/main" val="161517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5</a:t>
            </a:fld>
            <a:endParaRPr lang="en-US">
              <a:solidFill>
                <a:prstClr val="black"/>
              </a:solidFill>
              <a:latin typeface="Calibri"/>
            </a:endParaRPr>
          </a:p>
        </p:txBody>
      </p:sp>
    </p:spTree>
    <p:extLst>
      <p:ext uri="{BB962C8B-B14F-4D97-AF65-F5344CB8AC3E}">
        <p14:creationId xmlns:p14="http://schemas.microsoft.com/office/powerpoint/2010/main" val="364101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6</a:t>
            </a:fld>
            <a:endParaRPr lang="en-US">
              <a:solidFill>
                <a:prstClr val="black"/>
              </a:solidFill>
              <a:latin typeface="Calibri"/>
            </a:endParaRPr>
          </a:p>
        </p:txBody>
      </p:sp>
    </p:spTree>
    <p:extLst>
      <p:ext uri="{BB962C8B-B14F-4D97-AF65-F5344CB8AC3E}">
        <p14:creationId xmlns:p14="http://schemas.microsoft.com/office/powerpoint/2010/main" val="104120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defined geographic and specific population.)</a:t>
            </a:r>
          </a:p>
        </p:txBody>
      </p:sp>
      <p:sp>
        <p:nvSpPr>
          <p:cNvPr id="4" name="Slide Number Placeholder 3"/>
          <p:cNvSpPr>
            <a:spLocks noGrp="1"/>
          </p:cNvSpPr>
          <p:nvPr>
            <p:ph type="sldNum" sz="quarter" idx="10"/>
          </p:nvPr>
        </p:nvSpPr>
        <p:spPr/>
        <p:txBody>
          <a:bodyPr/>
          <a:lstStyle/>
          <a:p>
            <a:pPr defTabSz="924916">
              <a:defRPr/>
            </a:pPr>
            <a:fld id="{DDD914BF-F733-4330-9EDB-DE6B4A5587A8}" type="slidenum">
              <a:rPr lang="en-US">
                <a:solidFill>
                  <a:prstClr val="black"/>
                </a:solidFill>
                <a:latin typeface="Calibri"/>
              </a:rPr>
              <a:pPr defTabSz="924916">
                <a:defRPr/>
              </a:pPr>
              <a:t>7</a:t>
            </a:fld>
            <a:endParaRPr lang="en-US">
              <a:solidFill>
                <a:prstClr val="black"/>
              </a:solidFill>
              <a:latin typeface="Calibri"/>
            </a:endParaRPr>
          </a:p>
        </p:txBody>
      </p:sp>
    </p:spTree>
    <p:extLst>
      <p:ext uri="{BB962C8B-B14F-4D97-AF65-F5344CB8AC3E}">
        <p14:creationId xmlns:p14="http://schemas.microsoft.com/office/powerpoint/2010/main" val="154526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12A889-C3AD-4241-93E5-62E7B2CF4FF5}"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418121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2A889-C3AD-4241-93E5-62E7B2CF4FF5}"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5698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2A889-C3AD-4241-93E5-62E7B2CF4FF5}"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22934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4064000" y="6356351"/>
            <a:ext cx="7518400" cy="365125"/>
          </a:xfrm>
          <a:prstGeom prst="rect">
            <a:avLst/>
          </a:prstGeom>
        </p:spPr>
        <p:txBody>
          <a:bodyPr vert="horz" lIns="91440" tIns="45720" rIns="91440" bIns="45720" rtlCol="0" anchor="ctr"/>
          <a:lstStyle>
            <a:lvl1pPr algn="r" fontAlgn="auto">
              <a:spcBef>
                <a:spcPts val="0"/>
              </a:spcBef>
              <a:spcAft>
                <a:spcPts val="0"/>
              </a:spcAft>
              <a:defRPr sz="1895">
                <a:solidFill>
                  <a:schemeClr val="bg1"/>
                </a:solidFill>
                <a:latin typeface="Arial Black" pitchFamily="34" charset="0"/>
                <a:cs typeface="+mn-cs"/>
              </a:defRPr>
            </a:lvl1pPr>
          </a:lstStyle>
          <a:p>
            <a:pPr>
              <a:defRPr/>
            </a:pPr>
            <a:r>
              <a:rPr lang="en-US" dirty="0"/>
              <a:t>UNDERSTANDING UI</a:t>
            </a:r>
          </a:p>
        </p:txBody>
      </p:sp>
    </p:spTree>
    <p:extLst>
      <p:ext uri="{BB962C8B-B14F-4D97-AF65-F5344CB8AC3E}">
        <p14:creationId xmlns:p14="http://schemas.microsoft.com/office/powerpoint/2010/main" val="196103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Paragraphs">
    <p:spTree>
      <p:nvGrpSpPr>
        <p:cNvPr id="1" name=""/>
        <p:cNvGrpSpPr/>
        <p:nvPr/>
      </p:nvGrpSpPr>
      <p:grpSpPr>
        <a:xfrm>
          <a:off x="0" y="0"/>
          <a:ext cx="0" cy="0"/>
          <a:chOff x="0" y="0"/>
          <a:chExt cx="0" cy="0"/>
        </a:xfrm>
      </p:grpSpPr>
      <p:sp>
        <p:nvSpPr>
          <p:cNvPr id="8" name="TextBox 7"/>
          <p:cNvSpPr txBox="1"/>
          <p:nvPr userDrawn="1"/>
        </p:nvSpPr>
        <p:spPr>
          <a:xfrm>
            <a:off x="609600" y="2133600"/>
            <a:ext cx="5334000"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10" name="Content Placeholder 6"/>
          <p:cNvSpPr>
            <a:spLocks noGrp="1"/>
          </p:cNvSpPr>
          <p:nvPr>
            <p:ph sz="quarter" idx="11" hasCustomPrompt="1"/>
          </p:nvPr>
        </p:nvSpPr>
        <p:spPr>
          <a:xfrm>
            <a:off x="6248400" y="1981200"/>
            <a:ext cx="5334000" cy="3657600"/>
          </a:xfrm>
        </p:spPr>
        <p:txBody>
          <a:bodyPr/>
          <a:lstStyle>
            <a:lvl1pPr marL="342900" marR="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sz="2000" baseline="0"/>
            </a:lvl1pPr>
            <a:lvl2pPr>
              <a:defRPr baseline="0"/>
            </a:lvl2pPr>
          </a:lstStyle>
          <a:p>
            <a:pPr lvl="0"/>
            <a:r>
              <a:rPr lang="en-US" dirty="0"/>
              <a:t>This is a bullet point and you can put text here for you to use</a:t>
            </a:r>
          </a:p>
          <a:p>
            <a:pPr lvl="0"/>
            <a:r>
              <a:rPr lang="en-US" dirty="0" err="1"/>
              <a:t>Klajsdfa</a:t>
            </a:r>
            <a:r>
              <a:rPr lang="en-US" dirty="0"/>
              <a:t> </a:t>
            </a:r>
            <a:r>
              <a:rPr lang="en-US" dirty="0" err="1"/>
              <a:t>sdf;ja</a:t>
            </a:r>
            <a:r>
              <a:rPr lang="en-US" dirty="0"/>
              <a:t> </a:t>
            </a:r>
            <a:r>
              <a:rPr lang="en-US" dirty="0" err="1"/>
              <a:t>adfk</a:t>
            </a:r>
            <a:endParaRPr lang="en-US" dirty="0"/>
          </a:p>
          <a:p>
            <a:pPr lvl="0"/>
            <a:r>
              <a:rPr lang="en-US" dirty="0" err="1"/>
              <a:t>asdkfjasdfalsjkdf</a:t>
            </a:r>
            <a:endParaRPr lang="en-US" dirty="0"/>
          </a:p>
          <a:p>
            <a:pPr lvl="0"/>
            <a:endParaRPr lang="en-US" dirty="0"/>
          </a:p>
        </p:txBody>
      </p:sp>
      <p:sp>
        <p:nvSpPr>
          <p:cNvPr id="9" name="Title Placeholder 5"/>
          <p:cNvSpPr>
            <a:spLocks noGrp="1"/>
          </p:cNvSpPr>
          <p:nvPr>
            <p:ph type="title" hasCustomPrompt="1"/>
          </p:nvPr>
        </p:nvSpPr>
        <p:spPr>
          <a:xfrm>
            <a:off x="609600" y="533400"/>
            <a:ext cx="10972800" cy="914400"/>
          </a:xfrm>
          <a:prstGeom prst="rect">
            <a:avLst/>
          </a:prstGeom>
        </p:spPr>
        <p:txBody>
          <a:bodyPr vert="horz" lIns="91440" tIns="45720" rIns="91440" bIns="45720" rtlCol="0" anchor="ctr">
            <a:normAutofit/>
          </a:bodyPr>
          <a:lstStyle>
            <a:lvl1pPr>
              <a:defRPr baseline="0">
                <a:solidFill>
                  <a:srgbClr val="004D41"/>
                </a:solidFill>
              </a:defRPr>
            </a:lvl1pPr>
          </a:lstStyle>
          <a:p>
            <a:r>
              <a:rPr lang="en-US" dirty="0"/>
              <a:t>CLICK HERE TO ADD TITLE IF NEEDED</a:t>
            </a:r>
          </a:p>
        </p:txBody>
      </p:sp>
      <p:sp>
        <p:nvSpPr>
          <p:cNvPr id="12" name="Content Placeholder 6"/>
          <p:cNvSpPr>
            <a:spLocks noGrp="1"/>
          </p:cNvSpPr>
          <p:nvPr>
            <p:ph sz="quarter" idx="12" hasCustomPrompt="1"/>
          </p:nvPr>
        </p:nvSpPr>
        <p:spPr>
          <a:xfrm>
            <a:off x="609600" y="1981200"/>
            <a:ext cx="5334000" cy="3657600"/>
          </a:xfrm>
        </p:spPr>
        <p:txBody>
          <a:bodyPr/>
          <a:lstStyle>
            <a:lvl1pPr marL="0" marR="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sz="2000" baseline="0"/>
            </a:lvl1pPr>
            <a:lvl2pPr>
              <a:defRPr baseline="0"/>
            </a:lvl2pPr>
          </a:lstStyle>
          <a:p>
            <a:pPr lvl="0"/>
            <a:r>
              <a:rPr lang="en-US" dirty="0"/>
              <a:t>This is an example of a two column slide with text for you to use.</a:t>
            </a:r>
          </a:p>
        </p:txBody>
      </p:sp>
    </p:spTree>
    <p:extLst>
      <p:ext uri="{BB962C8B-B14F-4D97-AF65-F5344CB8AC3E}">
        <p14:creationId xmlns:p14="http://schemas.microsoft.com/office/powerpoint/2010/main" val="308158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2A889-C3AD-4241-93E5-62E7B2CF4FF5}"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12306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2A889-C3AD-4241-93E5-62E7B2CF4FF5}"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77338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12A889-C3AD-4241-93E5-62E7B2CF4FF5}"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247991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12A889-C3AD-4241-93E5-62E7B2CF4FF5}"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88611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2A889-C3AD-4241-93E5-62E7B2CF4FF5}"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137744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2A889-C3AD-4241-93E5-62E7B2CF4FF5}"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2712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2A889-C3AD-4241-93E5-62E7B2CF4FF5}"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107707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2A889-C3AD-4241-93E5-62E7B2CF4FF5}"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18E4-EBB7-46E2-84FD-7B59F8698EDD}" type="slidenum">
              <a:rPr lang="en-US" smtClean="0"/>
              <a:t>‹#›</a:t>
            </a:fld>
            <a:endParaRPr lang="en-US"/>
          </a:p>
        </p:txBody>
      </p:sp>
    </p:spTree>
    <p:extLst>
      <p:ext uri="{BB962C8B-B14F-4D97-AF65-F5344CB8AC3E}">
        <p14:creationId xmlns:p14="http://schemas.microsoft.com/office/powerpoint/2010/main" val="366899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2A889-C3AD-4241-93E5-62E7B2CF4FF5}"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018E4-EBB7-46E2-84FD-7B59F8698EDD}" type="slidenum">
              <a:rPr lang="en-US" smtClean="0"/>
              <a:t>‹#›</a:t>
            </a:fld>
            <a:endParaRPr lang="en-US"/>
          </a:p>
        </p:txBody>
      </p:sp>
    </p:spTree>
    <p:extLst>
      <p:ext uri="{BB962C8B-B14F-4D97-AF65-F5344CB8AC3E}">
        <p14:creationId xmlns:p14="http://schemas.microsoft.com/office/powerpoint/2010/main" val="31337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257862"/>
          </a:xfrm>
          <a:prstGeom prst="rect">
            <a:avLst/>
          </a:prstGeom>
        </p:spPr>
      </p:pic>
      <p:sp>
        <p:nvSpPr>
          <p:cNvPr id="6" name="Title 9"/>
          <p:cNvSpPr txBox="1">
            <a:spLocks/>
          </p:cNvSpPr>
          <p:nvPr/>
        </p:nvSpPr>
        <p:spPr>
          <a:xfrm>
            <a:off x="476477" y="299022"/>
            <a:ext cx="9998612" cy="1635252"/>
          </a:xfrm>
          <a:prstGeom prst="rect">
            <a:avLst/>
          </a:prstGeom>
        </p:spPr>
        <p:txBody>
          <a:bodyPr/>
          <a:lstStyle>
            <a:lvl1pPr algn="l" defTabSz="914400" rtl="0" eaLnBrk="1" latinLnBrk="0" hangingPunct="1">
              <a:spcBef>
                <a:spcPct val="0"/>
              </a:spcBef>
              <a:buNone/>
              <a:defRPr sz="2800" b="1" kern="1200">
                <a:solidFill>
                  <a:srgbClr val="ACCD48"/>
                </a:solidFill>
                <a:latin typeface="Open sans"/>
                <a:ea typeface="+mj-ea"/>
                <a:cs typeface="Open sans"/>
              </a:defRPr>
            </a:lvl1pPr>
          </a:lstStyle>
          <a:p>
            <a:r>
              <a:rPr lang="en-US" sz="4000" dirty="0">
                <a:solidFill>
                  <a:schemeClr val="tx1"/>
                </a:solidFill>
              </a:rPr>
              <a:t>Insights for Workforce Development from American Community Survey (ACS) Data</a:t>
            </a:r>
          </a:p>
        </p:txBody>
      </p:sp>
      <p:sp>
        <p:nvSpPr>
          <p:cNvPr id="3" name="TextBox 2">
            <a:extLst>
              <a:ext uri="{FF2B5EF4-FFF2-40B4-BE49-F238E27FC236}">
                <a16:creationId xmlns:a16="http://schemas.microsoft.com/office/drawing/2014/main" xmlns="" id="{6B1405D0-9C15-43FE-B6D3-35D37D961457}"/>
              </a:ext>
            </a:extLst>
          </p:cNvPr>
          <p:cNvSpPr txBox="1"/>
          <p:nvPr/>
        </p:nvSpPr>
        <p:spPr>
          <a:xfrm>
            <a:off x="476477" y="2474417"/>
            <a:ext cx="5567482" cy="871713"/>
          </a:xfrm>
          <a:prstGeom prst="rect">
            <a:avLst/>
          </a:prstGeom>
          <a:noFill/>
        </p:spPr>
        <p:txBody>
          <a:bodyPr wrap="square" rtlCol="0">
            <a:spAutoFit/>
          </a:bodyPr>
          <a:lstStyle/>
          <a:p>
            <a:pPr>
              <a:lnSpc>
                <a:spcPct val="150000"/>
              </a:lnSpc>
            </a:pPr>
            <a:r>
              <a:rPr lang="en-US" b="1">
                <a:latin typeface="Open sans"/>
              </a:rPr>
              <a:t>Jason </a:t>
            </a:r>
            <a:r>
              <a:rPr lang="en-US" b="1" dirty="0">
                <a:latin typeface="Open sans"/>
              </a:rPr>
              <a:t>Palmer</a:t>
            </a:r>
          </a:p>
          <a:p>
            <a:pPr>
              <a:lnSpc>
                <a:spcPct val="150000"/>
              </a:lnSpc>
            </a:pPr>
            <a:r>
              <a:rPr lang="en-US" b="1" dirty="0">
                <a:latin typeface="Open sans"/>
              </a:rPr>
              <a:t>State Bureau Administrator</a:t>
            </a:r>
          </a:p>
        </p:txBody>
      </p:sp>
      <p:sp>
        <p:nvSpPr>
          <p:cNvPr id="4" name="TextBox 3">
            <a:extLst>
              <a:ext uri="{FF2B5EF4-FFF2-40B4-BE49-F238E27FC236}">
                <a16:creationId xmlns:a16="http://schemas.microsoft.com/office/drawing/2014/main" xmlns="" id="{4093604B-1356-4356-B5BE-76B8A6E08321}"/>
              </a:ext>
            </a:extLst>
          </p:cNvPr>
          <p:cNvSpPr txBox="1"/>
          <p:nvPr/>
        </p:nvSpPr>
        <p:spPr>
          <a:xfrm>
            <a:off x="476478" y="4199784"/>
            <a:ext cx="11029722" cy="1777859"/>
          </a:xfrm>
          <a:prstGeom prst="rect">
            <a:avLst/>
          </a:prstGeom>
          <a:noFill/>
        </p:spPr>
        <p:txBody>
          <a:bodyPr wrap="square" rtlCol="0">
            <a:spAutoFit/>
          </a:bodyPr>
          <a:lstStyle/>
          <a:p>
            <a:pPr>
              <a:lnSpc>
                <a:spcPct val="150000"/>
              </a:lnSpc>
            </a:pPr>
            <a:r>
              <a:rPr lang="en-US" sz="2800" b="1" dirty="0">
                <a:latin typeface="Open sans"/>
              </a:rPr>
              <a:t>State of Michigan</a:t>
            </a:r>
          </a:p>
          <a:p>
            <a:pPr>
              <a:lnSpc>
                <a:spcPct val="150000"/>
              </a:lnSpc>
            </a:pPr>
            <a:r>
              <a:rPr lang="en-US" sz="2400" b="1" dirty="0">
                <a:latin typeface="Open sans"/>
              </a:rPr>
              <a:t>Department of Technology, Management and Budget</a:t>
            </a:r>
          </a:p>
          <a:p>
            <a:pPr>
              <a:lnSpc>
                <a:spcPct val="150000"/>
              </a:lnSpc>
            </a:pPr>
            <a:r>
              <a:rPr lang="en-US" sz="2400" b="1" dirty="0">
                <a:latin typeface="Open sans"/>
              </a:rPr>
              <a:t>Bureau of Labor Market Information and Strategic Initiatives </a:t>
            </a:r>
          </a:p>
        </p:txBody>
      </p:sp>
    </p:spTree>
    <p:extLst>
      <p:ext uri="{BB962C8B-B14F-4D97-AF65-F5344CB8AC3E}">
        <p14:creationId xmlns:p14="http://schemas.microsoft.com/office/powerpoint/2010/main" val="1741735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24A01357-5630-452E-A677-7367F14E29DA}"/>
              </a:ext>
            </a:extLst>
          </p:cNvPr>
          <p:cNvPicPr>
            <a:picLocks noGrp="1" noChangeAspect="1"/>
          </p:cNvPicPr>
          <p:nvPr>
            <p:ph sz="quarter" idx="11"/>
          </p:nvPr>
        </p:nvPicPr>
        <p:blipFill>
          <a:blip r:embed="rId3"/>
          <a:stretch>
            <a:fillRect/>
          </a:stretch>
        </p:blipFill>
        <p:spPr>
          <a:xfrm>
            <a:off x="8106882" y="877264"/>
            <a:ext cx="3911499" cy="4138913"/>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quarter" idx="12"/>
          </p:nvPr>
        </p:nvSpPr>
        <p:spPr>
          <a:xfrm>
            <a:off x="173619" y="254643"/>
            <a:ext cx="7933263" cy="5384157"/>
          </a:xfrm>
        </p:spPr>
        <p:txBody>
          <a:bodyPr>
            <a:noAutofit/>
          </a:bodyPr>
          <a:lstStyle/>
          <a:p>
            <a:pPr marL="342900" indent="-342900">
              <a:buFont typeface="Arial" panose="020B0604020202020204" pitchFamily="34" charset="0"/>
              <a:buChar char="•"/>
            </a:pPr>
            <a:r>
              <a:rPr lang="en-US" b="1" dirty="0"/>
              <a:t>If you don’t already, get to know your State Demographer and </a:t>
            </a:r>
            <a:r>
              <a:rPr lang="en-US" b="1" dirty="0" err="1"/>
              <a:t>SDC</a:t>
            </a:r>
            <a:r>
              <a:rPr lang="en-US" b="1" dirty="0"/>
              <a:t> leads.</a:t>
            </a:r>
          </a:p>
          <a:p>
            <a:pPr marL="342900" indent="-342900">
              <a:buFont typeface="Arial" panose="020B0604020202020204" pitchFamily="34" charset="0"/>
              <a:buChar char="•"/>
            </a:pPr>
            <a:r>
              <a:rPr lang="en-US" dirty="0"/>
              <a:t>Michigan’s State Demographer sits in our Federal-State Programs Division.</a:t>
            </a:r>
          </a:p>
          <a:p>
            <a:pPr marL="342900" indent="-342900">
              <a:buFont typeface="Arial" panose="020B0604020202020204" pitchFamily="34" charset="0"/>
              <a:buChar char="•"/>
            </a:pPr>
            <a:r>
              <a:rPr lang="en-US" dirty="0"/>
              <a:t>The team administers MOUs/programs with Census Bureau:</a:t>
            </a:r>
          </a:p>
          <a:p>
            <a:pPr marL="1085850" lvl="1" indent="-342900">
              <a:buFont typeface="Courier New" panose="02070309020205020404" pitchFamily="49" charset="0"/>
              <a:buChar char="o"/>
            </a:pPr>
            <a:r>
              <a:rPr lang="en-US" sz="2000" dirty="0"/>
              <a:t>Federal State Cooperative for Population Estimates (</a:t>
            </a:r>
            <a:r>
              <a:rPr lang="en-US" sz="2000" dirty="0" err="1"/>
              <a:t>FSCPE</a:t>
            </a:r>
            <a:r>
              <a:rPr lang="en-US" sz="2000" dirty="0"/>
              <a:t>)</a:t>
            </a:r>
          </a:p>
          <a:p>
            <a:pPr marL="1085850" lvl="1" indent="-342900">
              <a:buFont typeface="Courier New" panose="02070309020205020404" pitchFamily="49" charset="0"/>
              <a:buChar char="o"/>
            </a:pPr>
            <a:r>
              <a:rPr lang="en-US" sz="2000" dirty="0"/>
              <a:t>State Data Center (</a:t>
            </a:r>
            <a:r>
              <a:rPr lang="en-US" sz="2000" dirty="0" err="1"/>
              <a:t>SDC</a:t>
            </a:r>
            <a:r>
              <a:rPr lang="en-US" sz="2000" dirty="0"/>
              <a:t>)</a:t>
            </a:r>
          </a:p>
          <a:p>
            <a:pPr marL="1085850" lvl="1" indent="-342900">
              <a:buFont typeface="Courier New" panose="02070309020205020404" pitchFamily="49" charset="0"/>
              <a:buChar char="o"/>
            </a:pPr>
            <a:r>
              <a:rPr lang="en-US" sz="2000" dirty="0"/>
              <a:t>Federal State Cooperative for Population Projections (</a:t>
            </a:r>
            <a:r>
              <a:rPr lang="en-US" sz="2000" dirty="0" err="1"/>
              <a:t>FSCPP</a:t>
            </a:r>
            <a:r>
              <a:rPr lang="en-US" sz="2000" dirty="0"/>
              <a:t>)</a:t>
            </a:r>
          </a:p>
          <a:p>
            <a:pPr marL="342900" indent="-342900">
              <a:buFont typeface="Arial" panose="020B0604020202020204" pitchFamily="34" charset="0"/>
              <a:buChar char="•"/>
            </a:pPr>
            <a:r>
              <a:rPr lang="en-US" dirty="0"/>
              <a:t>State funds also support two (2) analysts producing population and labor force projections for Michigan and its 83 counties.</a:t>
            </a:r>
          </a:p>
        </p:txBody>
      </p:sp>
    </p:spTree>
    <p:extLst>
      <p:ext uri="{BB962C8B-B14F-4D97-AF65-F5344CB8AC3E}">
        <p14:creationId xmlns:p14="http://schemas.microsoft.com/office/powerpoint/2010/main" val="374477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218" y="0"/>
            <a:ext cx="11316182" cy="1219201"/>
          </a:xfrm>
        </p:spPr>
        <p:txBody>
          <a:bodyPr>
            <a:noAutofit/>
          </a:bodyPr>
          <a:lstStyle/>
          <a:p>
            <a:pPr lvl="0">
              <a:spcBef>
                <a:spcPts val="0"/>
              </a:spcBef>
            </a:pPr>
            <a:r>
              <a:rPr lang="en-US" sz="4400" dirty="0">
                <a:solidFill>
                  <a:prstClr val="black"/>
                </a:solidFill>
                <a:latin typeface="Calibri"/>
                <a:ea typeface="+mn-ea"/>
                <a:cs typeface="+mn-cs"/>
              </a:rPr>
              <a:t>“Analysis” for </a:t>
            </a:r>
            <a:r>
              <a:rPr lang="en-US" sz="4400" dirty="0" err="1">
                <a:solidFill>
                  <a:prstClr val="black"/>
                </a:solidFill>
                <a:latin typeface="Calibri"/>
                <a:ea typeface="+mn-ea"/>
                <a:cs typeface="+mn-cs"/>
              </a:rPr>
              <a:t>WIOA</a:t>
            </a:r>
            <a:r>
              <a:rPr lang="en-US" sz="4400" dirty="0">
                <a:solidFill>
                  <a:prstClr val="black"/>
                </a:solidFill>
                <a:latin typeface="Calibri"/>
                <a:ea typeface="+mn-ea"/>
                <a:cs typeface="+mn-cs"/>
              </a:rPr>
              <a:t> State and Local Plans</a:t>
            </a:r>
          </a:p>
        </p:txBody>
      </p:sp>
      <p:sp>
        <p:nvSpPr>
          <p:cNvPr id="7" name="Content Placeholder 6"/>
          <p:cNvSpPr>
            <a:spLocks noGrp="1"/>
          </p:cNvSpPr>
          <p:nvPr>
            <p:ph sz="quarter" idx="12"/>
          </p:nvPr>
        </p:nvSpPr>
        <p:spPr>
          <a:xfrm>
            <a:off x="509286" y="1219201"/>
            <a:ext cx="11073112" cy="4419599"/>
          </a:xfrm>
        </p:spPr>
        <p:txBody>
          <a:bodyPr>
            <a:noAutofit/>
          </a:bodyPr>
          <a:lstStyle/>
          <a:p>
            <a:pPr marL="342900" indent="-342900">
              <a:buFont typeface="Arial" panose="020B0604020202020204" pitchFamily="34" charset="0"/>
              <a:buChar char="•"/>
            </a:pPr>
            <a:r>
              <a:rPr lang="en-US" dirty="0"/>
              <a:t>Plans must include: “An analysis of the current workforce, employment and unemployment data, labor market trends, and the educational and skill levels of the workforce, including individuals with barriers to employment (including individuals with disabilities), in the State.” </a:t>
            </a:r>
            <a:r>
              <a:rPr lang="en-US" sz="1600" dirty="0"/>
              <a:t>128 STAT. 1445.</a:t>
            </a:r>
          </a:p>
          <a:p>
            <a:pPr marL="342900" indent="-342900">
              <a:buFont typeface="Arial" panose="020B0604020202020204" pitchFamily="34" charset="0"/>
              <a:buChar char="•"/>
            </a:pPr>
            <a:r>
              <a:rPr lang="en-US" dirty="0"/>
              <a:t>Individuals with barriers to employment:</a:t>
            </a:r>
          </a:p>
          <a:p>
            <a:pPr marL="1085850" lvl="1" indent="-342900">
              <a:buFont typeface="Courier New" panose="02070309020205020404" pitchFamily="49" charset="0"/>
              <a:buChar char="o"/>
            </a:pPr>
            <a:r>
              <a:rPr lang="en-US" sz="2000" dirty="0"/>
              <a:t>Disability</a:t>
            </a:r>
          </a:p>
          <a:p>
            <a:pPr marL="1085850" lvl="1" indent="-342900">
              <a:buFont typeface="Courier New" panose="02070309020205020404" pitchFamily="49" charset="0"/>
              <a:buChar char="o"/>
            </a:pPr>
            <a:r>
              <a:rPr lang="en-US" sz="2000" dirty="0"/>
              <a:t>Low-Income Individuals</a:t>
            </a:r>
          </a:p>
          <a:p>
            <a:pPr marL="1085850" lvl="1" indent="-342900">
              <a:buFont typeface="Courier New" panose="02070309020205020404" pitchFamily="49" charset="0"/>
              <a:buChar char="o"/>
            </a:pPr>
            <a:r>
              <a:rPr lang="en-US" sz="2000" dirty="0"/>
              <a:t>Limited English Proficiency</a:t>
            </a:r>
          </a:p>
          <a:p>
            <a:pPr marL="1085850" lvl="1" indent="-342900">
              <a:buFont typeface="Courier New" panose="02070309020205020404" pitchFamily="49" charset="0"/>
              <a:buChar char="o"/>
            </a:pPr>
            <a:r>
              <a:rPr lang="en-US" sz="2000" dirty="0"/>
              <a:t>Single Parents</a:t>
            </a:r>
          </a:p>
          <a:p>
            <a:pPr marL="1085850" lvl="1" indent="-342900">
              <a:buFont typeface="Courier New" panose="02070309020205020404" pitchFamily="49" charset="0"/>
              <a:buChar char="o"/>
            </a:pPr>
            <a:r>
              <a:rPr lang="en-US" sz="2000" dirty="0"/>
              <a:t>Older Workers. </a:t>
            </a:r>
            <a:r>
              <a:rPr lang="en-US" sz="1600" dirty="0"/>
              <a:t>See generally, 128 STAT. 1433-34</a:t>
            </a:r>
            <a:endParaRPr lang="en-US" sz="2000" dirty="0"/>
          </a:p>
        </p:txBody>
      </p:sp>
    </p:spTree>
    <p:extLst>
      <p:ext uri="{BB962C8B-B14F-4D97-AF65-F5344CB8AC3E}">
        <p14:creationId xmlns:p14="http://schemas.microsoft.com/office/powerpoint/2010/main" val="370637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FCD1F525-7F0E-447E-9131-83B751C306AD}"/>
              </a:ext>
            </a:extLst>
          </p:cNvPr>
          <p:cNvPicPr>
            <a:picLocks noGrp="1" noChangeAspect="1"/>
          </p:cNvPicPr>
          <p:nvPr>
            <p:ph sz="quarter" idx="11"/>
          </p:nvPr>
        </p:nvPicPr>
        <p:blipFill>
          <a:blip r:embed="rId3"/>
          <a:stretch>
            <a:fillRect/>
          </a:stretch>
        </p:blipFill>
        <p:spPr>
          <a:xfrm>
            <a:off x="8423879" y="1120999"/>
            <a:ext cx="3510617" cy="4517802"/>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a:xfrm>
            <a:off x="509286" y="0"/>
            <a:ext cx="11073114" cy="1447800"/>
          </a:xfrm>
        </p:spPr>
        <p:txBody>
          <a:bodyPr>
            <a:noAutofit/>
          </a:bodyPr>
          <a:lstStyle/>
          <a:p>
            <a:pPr lvl="0">
              <a:spcBef>
                <a:spcPts val="0"/>
              </a:spcBef>
            </a:pPr>
            <a:r>
              <a:rPr lang="en-US" sz="4400" dirty="0">
                <a:solidFill>
                  <a:prstClr val="black"/>
                </a:solidFill>
                <a:latin typeface="Calibri"/>
                <a:ea typeface="+mn-ea"/>
                <a:cs typeface="+mn-cs"/>
              </a:rPr>
              <a:t>Occasional Paper Series</a:t>
            </a:r>
          </a:p>
        </p:txBody>
      </p:sp>
      <p:sp>
        <p:nvSpPr>
          <p:cNvPr id="7" name="Content Placeholder 6"/>
          <p:cNvSpPr>
            <a:spLocks noGrp="1"/>
          </p:cNvSpPr>
          <p:nvPr>
            <p:ph sz="quarter" idx="12"/>
          </p:nvPr>
        </p:nvSpPr>
        <p:spPr>
          <a:xfrm>
            <a:off x="509286" y="1120998"/>
            <a:ext cx="7914593" cy="4517802"/>
          </a:xfrm>
        </p:spPr>
        <p:txBody>
          <a:bodyPr>
            <a:noAutofit/>
          </a:bodyPr>
          <a:lstStyle/>
          <a:p>
            <a:pPr marL="342900" indent="-342900">
              <a:buFont typeface="Arial" panose="020B0604020202020204" pitchFamily="34" charset="0"/>
              <a:buChar char="•"/>
            </a:pPr>
            <a:r>
              <a:rPr lang="en-US" dirty="0"/>
              <a:t>Produced for Michigan’s Office for New Americans (MONA), </a:t>
            </a:r>
            <a:r>
              <a:rPr lang="en-US" b="1" i="1" dirty="0"/>
              <a:t>Michigan’s Foreign-Born Population and Workforce </a:t>
            </a:r>
            <a:r>
              <a:rPr lang="en-US" dirty="0"/>
              <a:t>provides an overview of Michigan’s foreign-born population.</a:t>
            </a:r>
          </a:p>
          <a:p>
            <a:pPr marL="342900" indent="-342900">
              <a:buFont typeface="Arial" panose="020B0604020202020204" pitchFamily="34" charset="0"/>
              <a:buChar char="•"/>
            </a:pPr>
            <a:r>
              <a:rPr lang="en-US" dirty="0"/>
              <a:t>A cross tabulation of ACS variables provides the customers with information about:</a:t>
            </a:r>
          </a:p>
          <a:p>
            <a:pPr marL="1085850" lvl="1" indent="-342900">
              <a:buFont typeface="Courier New" panose="02070309020205020404" pitchFamily="49" charset="0"/>
              <a:buChar char="o"/>
            </a:pPr>
            <a:r>
              <a:rPr lang="en-US" sz="2000" dirty="0"/>
              <a:t>Labor force, employment, and unemployment characteristics, including occupational employment.</a:t>
            </a:r>
          </a:p>
          <a:p>
            <a:pPr marL="1085850" lvl="1" indent="-342900">
              <a:buFont typeface="Courier New" panose="02070309020205020404" pitchFamily="49" charset="0"/>
              <a:buChar char="o"/>
            </a:pPr>
            <a:r>
              <a:rPr lang="en-US" sz="2000" dirty="0"/>
              <a:t>Educational attainment, income, and other socioeconomic factors, including barriers to employment.</a:t>
            </a:r>
          </a:p>
          <a:p>
            <a:pPr marL="1200150" lvl="1" indent="-457200">
              <a:buFont typeface="Courier New" panose="02070309020205020404" pitchFamily="49" charset="0"/>
              <a:buChar char="o"/>
            </a:pPr>
            <a:endParaRPr lang="en-US" sz="2000" dirty="0">
              <a:highlight>
                <a:srgbClr val="FFFF00"/>
              </a:highlight>
            </a:endParaRPr>
          </a:p>
        </p:txBody>
      </p:sp>
    </p:spTree>
    <p:extLst>
      <p:ext uri="{BB962C8B-B14F-4D97-AF65-F5344CB8AC3E}">
        <p14:creationId xmlns:p14="http://schemas.microsoft.com/office/powerpoint/2010/main" val="1868425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7711" y="0"/>
            <a:ext cx="11084690" cy="1447800"/>
          </a:xfrm>
        </p:spPr>
        <p:txBody>
          <a:bodyPr>
            <a:noAutofit/>
          </a:bodyPr>
          <a:lstStyle/>
          <a:p>
            <a:pPr lvl="0">
              <a:spcBef>
                <a:spcPts val="0"/>
              </a:spcBef>
            </a:pPr>
            <a:r>
              <a:rPr lang="en-US" sz="4400" dirty="0">
                <a:solidFill>
                  <a:prstClr val="black"/>
                </a:solidFill>
                <a:latin typeface="Calibri"/>
                <a:ea typeface="+mn-ea"/>
                <a:cs typeface="+mn-cs"/>
              </a:rPr>
              <a:t>City and County Profiles</a:t>
            </a:r>
          </a:p>
        </p:txBody>
      </p:sp>
      <p:sp>
        <p:nvSpPr>
          <p:cNvPr id="7" name="Content Placeholder 6"/>
          <p:cNvSpPr>
            <a:spLocks noGrp="1"/>
          </p:cNvSpPr>
          <p:nvPr>
            <p:ph sz="quarter" idx="12"/>
          </p:nvPr>
        </p:nvSpPr>
        <p:spPr>
          <a:xfrm>
            <a:off x="474562" y="1146221"/>
            <a:ext cx="11107836" cy="4855334"/>
          </a:xfrm>
        </p:spPr>
        <p:txBody>
          <a:bodyPr>
            <a:noAutofit/>
          </a:bodyPr>
          <a:lstStyle/>
          <a:p>
            <a:pPr marL="342900" indent="-342900">
              <a:buFont typeface="Arial" panose="020B0604020202020204" pitchFamily="34" charset="0"/>
              <a:buChar char="•"/>
            </a:pPr>
            <a:r>
              <a:rPr lang="en-US" dirty="0">
                <a:solidFill>
                  <a:prstClr val="black"/>
                </a:solidFill>
                <a:cs typeface="+mn-cs"/>
              </a:rPr>
              <a:t>Recently featured on a LMI Institute/C2ER/LED Webinar, the </a:t>
            </a:r>
            <a:r>
              <a:rPr lang="en-US" b="1" i="1" dirty="0">
                <a:solidFill>
                  <a:prstClr val="black"/>
                </a:solidFill>
                <a:cs typeface="+mn-cs"/>
              </a:rPr>
              <a:t>City of Pontiac Demographic and Labor Market Profile </a:t>
            </a:r>
            <a:r>
              <a:rPr lang="en-US" dirty="0">
                <a:solidFill>
                  <a:prstClr val="black"/>
                </a:solidFill>
                <a:cs typeface="+mn-cs"/>
              </a:rPr>
              <a:t>uses ACS data to produce an wealth of local information.</a:t>
            </a:r>
          </a:p>
          <a:p>
            <a:pPr marL="1085850" lvl="1" indent="-342900">
              <a:buFont typeface="Arial" panose="020B0604020202020204" pitchFamily="34" charset="0"/>
              <a:buChar char="•"/>
            </a:pPr>
            <a:r>
              <a:rPr lang="en-US" sz="2000" dirty="0">
                <a:solidFill>
                  <a:prstClr val="black"/>
                </a:solidFill>
                <a:cs typeface="+mn-cs"/>
              </a:rPr>
              <a:t>Think: Population size and structure; family and household characteristics; incidence of poverty; race and ethnic composition; educational attainment; and disability status, just to name a few.</a:t>
            </a:r>
          </a:p>
          <a:p>
            <a:pPr marL="342900" indent="-342900">
              <a:buFont typeface="Arial" panose="020B0604020202020204" pitchFamily="34" charset="0"/>
              <a:buChar char="•"/>
            </a:pPr>
            <a:r>
              <a:rPr lang="en-US" dirty="0"/>
              <a:t>With a Customer Satisfaction score of 85 percent, these profiles are one of our most popular products, particularly with regional and local customers.</a:t>
            </a:r>
          </a:p>
          <a:p>
            <a:pPr marL="342900" indent="-342900">
              <a:buFont typeface="Arial" panose="020B0604020202020204" pitchFamily="34" charset="0"/>
              <a:buChar char="•"/>
            </a:pPr>
            <a:endParaRPr lang="en-US" sz="2400" dirty="0">
              <a:solidFill>
                <a:prstClr val="black"/>
              </a:solidFill>
              <a:latin typeface="Calibri"/>
              <a:cs typeface="+mn-cs"/>
            </a:endParaRP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363933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9286" y="0"/>
            <a:ext cx="11073114" cy="1447800"/>
          </a:xfrm>
        </p:spPr>
        <p:txBody>
          <a:bodyPr>
            <a:noAutofit/>
          </a:bodyPr>
          <a:lstStyle/>
          <a:p>
            <a:pPr lvl="0">
              <a:spcBef>
                <a:spcPts val="0"/>
              </a:spcBef>
            </a:pPr>
            <a:r>
              <a:rPr lang="en-US" sz="4400" dirty="0">
                <a:solidFill>
                  <a:prstClr val="black"/>
                </a:solidFill>
                <a:latin typeface="Calibri"/>
                <a:ea typeface="+mn-ea"/>
                <a:cs typeface="+mn-cs"/>
              </a:rPr>
              <a:t>Occupational Characteristics</a:t>
            </a:r>
          </a:p>
        </p:txBody>
      </p:sp>
      <p:sp>
        <p:nvSpPr>
          <p:cNvPr id="7" name="Content Placeholder 6"/>
          <p:cNvSpPr>
            <a:spLocks noGrp="1"/>
          </p:cNvSpPr>
          <p:nvPr>
            <p:ph sz="quarter" idx="12"/>
          </p:nvPr>
        </p:nvSpPr>
        <p:spPr>
          <a:xfrm>
            <a:off x="509286" y="1159099"/>
            <a:ext cx="7660647" cy="4479701"/>
          </a:xfrm>
        </p:spPr>
        <p:txBody>
          <a:bodyPr>
            <a:noAutofit/>
          </a:bodyPr>
          <a:lstStyle/>
          <a:p>
            <a:pPr marL="342900" indent="-342900">
              <a:buFont typeface="Arial" panose="020B0604020202020204" pitchFamily="34" charset="0"/>
              <a:buChar char="•"/>
            </a:pPr>
            <a:r>
              <a:rPr lang="en-US" dirty="0"/>
              <a:t>We also use ACS data to glean information on occupational segregation, aging occupations, and educational attainment of existing workers.</a:t>
            </a:r>
          </a:p>
          <a:p>
            <a:pPr marL="342900" indent="-342900">
              <a:buFont typeface="Arial" panose="020B0604020202020204" pitchFamily="34" charset="0"/>
              <a:buChar char="•"/>
            </a:pPr>
            <a:r>
              <a:rPr lang="en-US" dirty="0"/>
              <a:t>You can find some of this analysis in various feature stories in our monthly flagship publication, </a:t>
            </a:r>
            <a:r>
              <a:rPr lang="en-US" b="1" i="1" dirty="0"/>
              <a:t>Michigan’s Labor Market News</a:t>
            </a:r>
            <a:r>
              <a:rPr lang="en-US" dirty="0"/>
              <a:t>.</a:t>
            </a:r>
          </a:p>
          <a:p>
            <a:pPr marL="342900" indent="-342900">
              <a:buFont typeface="Arial" panose="020B0604020202020204" pitchFamily="34" charset="0"/>
              <a:buChar char="•"/>
            </a:pPr>
            <a:endParaRPr lang="en-US" sz="2400" dirty="0"/>
          </a:p>
        </p:txBody>
      </p:sp>
      <p:pic>
        <p:nvPicPr>
          <p:cNvPr id="6" name="Content Placeholder 5">
            <a:extLst>
              <a:ext uri="{FF2B5EF4-FFF2-40B4-BE49-F238E27FC236}">
                <a16:creationId xmlns:a16="http://schemas.microsoft.com/office/drawing/2014/main" xmlns="" id="{809AD2F7-A025-485A-911F-D6D5CBBD5728}"/>
              </a:ext>
            </a:extLst>
          </p:cNvPr>
          <p:cNvPicPr>
            <a:picLocks noGrp="1" noChangeAspect="1"/>
          </p:cNvPicPr>
          <p:nvPr>
            <p:ph sz="quarter" idx="11"/>
          </p:nvPr>
        </p:nvPicPr>
        <p:blipFill>
          <a:blip r:embed="rId3"/>
          <a:stretch>
            <a:fillRect/>
          </a:stretch>
        </p:blipFill>
        <p:spPr>
          <a:xfrm>
            <a:off x="8297563" y="1159099"/>
            <a:ext cx="3479767" cy="4479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414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0"/>
            <a:ext cx="10972800" cy="1219201"/>
          </a:xfrm>
        </p:spPr>
        <p:txBody>
          <a:bodyPr>
            <a:noAutofit/>
          </a:bodyPr>
          <a:lstStyle/>
          <a:p>
            <a:pPr lvl="0">
              <a:spcBef>
                <a:spcPts val="0"/>
              </a:spcBef>
            </a:pPr>
            <a:r>
              <a:rPr lang="en-US" sz="4400" dirty="0">
                <a:solidFill>
                  <a:prstClr val="black"/>
                </a:solidFill>
                <a:latin typeface="Calibri"/>
                <a:ea typeface="+mn-ea"/>
                <a:cs typeface="+mn-cs"/>
              </a:rPr>
              <a:t>High-Profile Requests Using ACS Data</a:t>
            </a:r>
          </a:p>
        </p:txBody>
      </p:sp>
      <p:sp>
        <p:nvSpPr>
          <p:cNvPr id="7" name="Content Placeholder 6"/>
          <p:cNvSpPr>
            <a:spLocks noGrp="1"/>
          </p:cNvSpPr>
          <p:nvPr>
            <p:ph sz="quarter" idx="12"/>
          </p:nvPr>
        </p:nvSpPr>
        <p:spPr>
          <a:xfrm>
            <a:off x="609598" y="1219201"/>
            <a:ext cx="10972799" cy="4962658"/>
          </a:xfrm>
        </p:spPr>
        <p:txBody>
          <a:bodyPr>
            <a:noAutofit/>
          </a:bodyPr>
          <a:lstStyle/>
          <a:p>
            <a:pPr marL="342900" indent="-342900">
              <a:buFont typeface="Arial" panose="020B0604020202020204" pitchFamily="34" charset="0"/>
              <a:buChar char="•"/>
            </a:pPr>
            <a:r>
              <a:rPr lang="en-US" b="1" dirty="0"/>
              <a:t>Attorney General’s Office</a:t>
            </a:r>
            <a:r>
              <a:rPr lang="en-US" dirty="0"/>
              <a:t> – We used ACS data to estimate the number of persons who identified as Native Americans in a Michigan county for litigation in </a:t>
            </a:r>
            <a:r>
              <a:rPr lang="en-US" u="sng" dirty="0"/>
              <a:t>Little Traverse Bay Band of Odawa Indians v. Snyder.</a:t>
            </a:r>
            <a:endParaRPr lang="en-US" b="1" dirty="0"/>
          </a:p>
          <a:p>
            <a:pPr marL="342900" indent="-342900">
              <a:buFont typeface="Arial" panose="020B0604020202020204" pitchFamily="34" charset="0"/>
              <a:buChar char="•"/>
            </a:pPr>
            <a:r>
              <a:rPr lang="en-US" b="1" dirty="0"/>
              <a:t>Michigan Department of Education </a:t>
            </a:r>
            <a:r>
              <a:rPr lang="en-US" dirty="0"/>
              <a:t>– We use custom tabulations from the ACS to provide the customer with the number of children at various levels of poverty by Intermediate School District (</a:t>
            </a:r>
            <a:r>
              <a:rPr lang="en-US" dirty="0" err="1"/>
              <a:t>ISD</a:t>
            </a:r>
            <a:r>
              <a:rPr lang="en-US" dirty="0"/>
              <a:t>). </a:t>
            </a:r>
          </a:p>
          <a:p>
            <a:pPr marL="342900" indent="-342900">
              <a:buFont typeface="Arial" panose="020B0604020202020204" pitchFamily="34" charset="0"/>
              <a:buChar char="•"/>
            </a:pPr>
            <a:r>
              <a:rPr lang="en-US" b="1" dirty="0"/>
              <a:t>Michigan Office of Aging </a:t>
            </a:r>
            <a:r>
              <a:rPr lang="en-US" dirty="0"/>
              <a:t>– We use ACS data to classify zip codes as rural or nonrural to support Michigan’s applications for federal grants.</a:t>
            </a:r>
          </a:p>
        </p:txBody>
      </p:sp>
    </p:spTree>
    <p:extLst>
      <p:ext uri="{BB962C8B-B14F-4D97-AF65-F5344CB8AC3E}">
        <p14:creationId xmlns:p14="http://schemas.microsoft.com/office/powerpoint/2010/main" val="1271925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574</Words>
  <Application>Microsoft Office PowerPoint</Application>
  <PresentationFormat>Widescreen</PresentationFormat>
  <Paragraphs>52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Calibri Light</vt:lpstr>
      <vt:lpstr>Courier New</vt:lpstr>
      <vt:lpstr>Open sans</vt:lpstr>
      <vt:lpstr>Office Theme</vt:lpstr>
      <vt:lpstr>PowerPoint Presentation</vt:lpstr>
      <vt:lpstr>PowerPoint Presentation</vt:lpstr>
      <vt:lpstr>“Analysis” for WIOA State and Local Plans</vt:lpstr>
      <vt:lpstr>Occasional Paper Series</vt:lpstr>
      <vt:lpstr>City and County Profiles</vt:lpstr>
      <vt:lpstr>Occupational Characteristics</vt:lpstr>
      <vt:lpstr>High-Profile Requests Using ACS Data</vt:lpstr>
    </vt:vector>
  </TitlesOfParts>
  <Company>DEED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Hine</dc:creator>
  <cp:lastModifiedBy>Steve Hine</cp:lastModifiedBy>
  <cp:revision>1</cp:revision>
  <dcterms:created xsi:type="dcterms:W3CDTF">2018-06-05T14:44:29Z</dcterms:created>
  <dcterms:modified xsi:type="dcterms:W3CDTF">2018-06-05T14:45:46Z</dcterms:modified>
</cp:coreProperties>
</file>