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4"/>
  </p:notesMasterIdLst>
  <p:sldIdLst>
    <p:sldId id="286" r:id="rId2"/>
    <p:sldId id="315" r:id="rId3"/>
    <p:sldId id="367" r:id="rId4"/>
    <p:sldId id="368" r:id="rId5"/>
    <p:sldId id="369" r:id="rId6"/>
    <p:sldId id="381" r:id="rId7"/>
    <p:sldId id="383" r:id="rId8"/>
    <p:sldId id="384" r:id="rId9"/>
    <p:sldId id="385" r:id="rId10"/>
    <p:sldId id="386" r:id="rId11"/>
    <p:sldId id="382" r:id="rId12"/>
    <p:sldId id="370" r:id="rId1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88876" autoAdjust="0"/>
  </p:normalViewPr>
  <p:slideViewPr>
    <p:cSldViewPr>
      <p:cViewPr varScale="1">
        <p:scale>
          <a:sx n="116" d="100"/>
          <a:sy n="116" d="100"/>
        </p:scale>
        <p:origin x="73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102" y="-10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5A037-FA3D-4A37-ABEE-4F9CB86A39FE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5063E-5093-44CF-B0CA-4AB527BB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6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0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Keep in mind that oil and gas jobs pay an average of around $120,000 a year so those losses alone equate to about $3.5 billion gone from our economy. On the other hand, somewhere around 30 percent of oil and gas workers are nonresidents and to the extent they were fly-in, fly-out workers to the North Slope, not much of those salaries were being spent in Alaska in the first place.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88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Keep in mind that oil and gas jobs pay an average of around $120,000 a year so those losses alone equate to about $3.5 billion gone from our economy. On the other hand, somewhere around 30 percent of oil and gas workers are nonresidents and to the extent they were fly-in, fly-out workers to the North Slope, not much of those salaries were being spent in Alaska in the first place.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60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Keep in mind that oil and gas jobs pay an average of around $120,000 a year so those losses alone equate to about $3.5 billion gone from our economy. On the other hand, somewhere around 30 percent of oil and gas workers are nonresidents and to the extent they were fly-in, fly-out workers to the North Slope, not much of those salaries were being spent in Alaska in the first place.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62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Keep in mind that oil and gas jobs pay an average of around $120,000 a year so those losses alone equate to about $3.5 billion gone from our economy. On the other hand, somewhere around 30 percent of oil and gas workers are nonresidents and to the extent they were fly-in, fly-out workers to the North Slope, not much of those salaries were being spent in Alaska in the first place.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58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Keep in mind that oil and gas jobs pay an average of around $120,000 a year so those losses alone equate to about $3.5 billion gone from our economy. On the other hand, somewhere around 30 percent of oil and gas workers are nonresidents and to the extent they were fly-in, fly-out workers to the North Slope, not much of those salaries were being spent in Alaska in the first place.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86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Keep in mind that oil and gas jobs pay an average of around $120,000 a year so those losses alone equate to about $3.5 billion gone from our economy. On the other hand, somewhere around 30 percent of oil and gas workers are nonresidents and to the extent they were fly-in, fly-out workers to the North Slope, not much of those salaries were being spent in Alaska in the first place.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26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Keep in mind that oil and gas jobs pay an average of around $120,000 a year so those losses alone equate to about $3.5 billion gone from our economy. On the other hand, somewhere around 30 percent of oil and gas workers are nonresidents and to the extent they were fly-in, fly-out workers to the North Slope, not much of those salaries were being spent in Alaska in the first place.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29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Keep in mind that oil and gas jobs pay an average of around $120,000 a year so those losses alone equate to about $3.5 billion gone from our economy. On the other hand, somewhere around 30 percent of oil and gas workers are nonresidents and to the extent they were fly-in, fly-out workers to the North Slope, not much of those salaries were being spent in Alaska in the first place.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71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Keep in mind that oil and gas jobs pay an average of around $120,000 a year so those losses alone equate to about $3.5 billion gone from our economy. On the other hand, somewhere around 30 percent of oil and gas workers are nonresidents and to the extent they were fly-in, fly-out workers to the North Slope, not much of those salaries were being spent in Alaska in the first place.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86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Keep in mind that oil and gas jobs pay an average of around $120,000 a year so those losses alone equate to about $3.5 billion gone from our economy. On the other hand, somewhere around 30 percent of oil and gas workers are nonresidents and to the extent they were fly-in, fly-out workers to the North Slope, not much of those salaries were being spent in Alaska in the first place.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73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Keep in mind that oil and gas jobs pay an average of around $120,000 a year so those losses alone equate to about $3.5 billion gone from our economy. On the other hand, somewhere around 30 percent of oil and gas workers are nonresidents and to the extent they were fly-in, fly-out workers to the North Slope, not much of those salaries were being spent in Alaska in the first place.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36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59C2-3474-44DA-868D-4729DCB8D805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CB1A-950A-4DB9-8813-C37C83D47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58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59C2-3474-44DA-868D-4729DCB8D805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CB1A-950A-4DB9-8813-C37C83D47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25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59C2-3474-44DA-868D-4729DCB8D805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CB1A-950A-4DB9-8813-C37C83D47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7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59C2-3474-44DA-868D-4729DCB8D805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CB1A-950A-4DB9-8813-C37C83D47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61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59C2-3474-44DA-868D-4729DCB8D805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CB1A-950A-4DB9-8813-C37C83D47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61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59C2-3474-44DA-868D-4729DCB8D805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CB1A-950A-4DB9-8813-C37C83D47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04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59C2-3474-44DA-868D-4729DCB8D805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CB1A-950A-4DB9-8813-C37C83D47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9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59C2-3474-44DA-868D-4729DCB8D805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CB1A-950A-4DB9-8813-C37C83D47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5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59C2-3474-44DA-868D-4729DCB8D805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CB1A-950A-4DB9-8813-C37C83D47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3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59C2-3474-44DA-868D-4729DCB8D805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CB1A-950A-4DB9-8813-C37C83D47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2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59C2-3474-44DA-868D-4729DCB8D805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CB1A-950A-4DB9-8813-C37C83D47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259C2-3474-44DA-868D-4729DCB8D805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FCB1A-950A-4DB9-8813-C37C83D47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9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066800"/>
            <a:ext cx="8800802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LMI Directors’ Conference, State Day</a:t>
            </a:r>
          </a:p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May 22, 2018</a:t>
            </a:r>
          </a:p>
          <a:p>
            <a:pPr algn="r"/>
            <a:endParaRPr lang="en-US" sz="2200" dirty="0" smtClean="0">
              <a:latin typeface="Euphemia" panose="020B0503040102020104" pitchFamily="34" charset="0"/>
              <a:cs typeface="Arial" panose="020B0604020202020204" pitchFamily="34" charset="0"/>
            </a:endParaRPr>
          </a:p>
          <a:p>
            <a:pPr algn="r"/>
            <a:endParaRPr lang="en-US" sz="2200" dirty="0">
              <a:latin typeface="Euphemia" panose="020B0503040102020104" pitchFamily="34" charset="0"/>
              <a:cs typeface="Arial" panose="020B0604020202020204" pitchFamily="34" charset="0"/>
            </a:endParaRPr>
          </a:p>
          <a:p>
            <a:pPr algn="r"/>
            <a:endParaRPr lang="en-US" sz="2200" dirty="0" smtClean="0">
              <a:latin typeface="Euphemia" panose="020B0503040102020104" pitchFamily="34" charset="0"/>
              <a:cs typeface="Arial" panose="020B0604020202020204" pitchFamily="34" charset="0"/>
            </a:endParaRPr>
          </a:p>
          <a:p>
            <a:pPr algn="r"/>
            <a:endParaRPr lang="en-US" sz="2200" dirty="0">
              <a:latin typeface="Euphemia" panose="020B0503040102020104" pitchFamily="34" charset="0"/>
              <a:cs typeface="Arial" panose="020B0604020202020204" pitchFamily="34" charset="0"/>
            </a:endParaRPr>
          </a:p>
          <a:p>
            <a:pPr algn="r"/>
            <a:endParaRPr lang="en-US" sz="2200" dirty="0" smtClean="0">
              <a:latin typeface="Euphemia" panose="020B0503040102020104" pitchFamily="34" charset="0"/>
              <a:cs typeface="Arial" panose="020B0604020202020204" pitchFamily="34" charset="0"/>
            </a:endParaRPr>
          </a:p>
          <a:p>
            <a:pPr algn="r"/>
            <a:endParaRPr lang="en-US" sz="2200" dirty="0" smtClean="0">
              <a:latin typeface="Euphemia" panose="020B0503040102020104" pitchFamily="34" charset="0"/>
              <a:cs typeface="Arial" panose="020B0604020202020204" pitchFamily="34" charset="0"/>
            </a:endParaRPr>
          </a:p>
          <a:p>
            <a:pPr algn="r"/>
            <a:endParaRPr lang="en-US" sz="2200" dirty="0">
              <a:latin typeface="Euphemia" panose="020B0503040102020104" pitchFamily="34" charset="0"/>
              <a:cs typeface="Arial" panose="020B0604020202020204" pitchFamily="34" charset="0"/>
            </a:endParaRPr>
          </a:p>
          <a:p>
            <a:pPr algn="r"/>
            <a:endParaRPr lang="en-US" sz="2200" dirty="0" smtClean="0">
              <a:latin typeface="Euphemia" panose="020B0503040102020104" pitchFamily="34" charset="0"/>
              <a:cs typeface="Arial" panose="020B0604020202020204" pitchFamily="34" charset="0"/>
            </a:endParaRPr>
          </a:p>
          <a:p>
            <a:pPr algn="r"/>
            <a:endParaRPr lang="en-US" sz="2200" dirty="0" smtClean="0">
              <a:latin typeface="Euphemia" panose="020B0503040102020104" pitchFamily="34" charset="0"/>
              <a:cs typeface="Arial" panose="020B0604020202020204" pitchFamily="34" charset="0"/>
            </a:endParaRPr>
          </a:p>
          <a:p>
            <a:pPr algn="r"/>
            <a:endParaRPr lang="en-US" sz="2200" dirty="0" smtClean="0">
              <a:latin typeface="Euphemia" panose="020B0503040102020104" pitchFamily="34" charset="0"/>
              <a:cs typeface="Arial" panose="020B0604020202020204" pitchFamily="34" charset="0"/>
            </a:endParaRPr>
          </a:p>
          <a:p>
            <a:pPr algn="r"/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 Robinson</a:t>
            </a:r>
          </a:p>
          <a:p>
            <a:pPr algn="r"/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Chief</a:t>
            </a:r>
          </a:p>
          <a:p>
            <a:pPr algn="r"/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Alaska Dep’t of Labor</a:t>
            </a:r>
          </a:p>
          <a:p>
            <a:pPr algn="r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 Workforce Develop.</a:t>
            </a:r>
          </a:p>
          <a:p>
            <a:pPr algn="r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3533" y="990600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4800" y="152162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Alaska’s Enhanced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age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ecords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sz="24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640613"/>
            <a:ext cx="57912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2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153400" cy="6095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But it’s worth it	</a:t>
            </a:r>
          </a:p>
          <a:p>
            <a:pPr marL="0" indent="0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Euphemia" panose="020B05030401020201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71600"/>
            <a:ext cx="2305050" cy="3024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2536394"/>
            <a:ext cx="2438400" cy="3185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9661" y="2936287"/>
            <a:ext cx="2504678" cy="33432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6865" y="2438400"/>
            <a:ext cx="2686050" cy="3507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5147" y="1371600"/>
            <a:ext cx="238174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9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153400" cy="6095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But it’s worth it	</a:t>
            </a:r>
          </a:p>
          <a:p>
            <a:pPr marL="0" indent="0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Euphemia" panose="020B05030401020201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65" y="1447800"/>
            <a:ext cx="2993358" cy="40241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159" y="1219200"/>
            <a:ext cx="4366204" cy="558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2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382000" cy="6095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Suggestion: identify a single product for which there’d be strong demand 	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As opposed to thinking about all the things researchers could do if only they had …(fill in the blank: occupations, hours, etc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Saying “it would be a powerful new research tool” is true, but it’s not going to convince politicians or most administrators.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Possibilities?</a:t>
            </a:r>
          </a:p>
          <a:p>
            <a:pPr marL="0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Euphemia" panose="020B05030401020201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600200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13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229600" cy="551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Inigo Montoya’s 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second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most famous line?</a:t>
            </a:r>
          </a:p>
          <a:p>
            <a:pPr marL="0" indent="0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Euphemia" panose="020B05030401020201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524000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06" y="2286000"/>
            <a:ext cx="699347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6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6095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Going back to the beginning …	</a:t>
            </a:r>
          </a:p>
          <a:p>
            <a:pPr marL="0" indent="0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1980s Alaska wanted to be able to justify “Alaska hire” preferences for state construction projects; that led to adding occupational data and worksite data to our wage records.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Euphemia" panose="020B05030401020201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6095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Was it a big deal?	</a:t>
            </a:r>
          </a:p>
          <a:p>
            <a:pPr marL="0" indent="0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There’s no indication in the historical record or from people who were involved at the time that employers noisily objected or that the IT challenges were especially complicated, etc.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Euphemia" panose="020B05030401020201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52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153400" cy="6095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t’s not easy data to manage	</a:t>
            </a:r>
          </a:p>
          <a:p>
            <a:pPr marL="0" indent="0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Employers don’t think in SOC (consider the difference between wages as a reported field and a SOC code) and they don’t necessarily remember how they categorized their workers last year or even last quarter.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Euphemia" panose="020B05030401020201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94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153400" cy="6095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But it’s worth it	</a:t>
            </a:r>
          </a:p>
          <a:p>
            <a:pPr marL="0" indent="0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Euphemia" panose="020B05030401020201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71600"/>
            <a:ext cx="2305050" cy="302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0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153400" cy="6095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But it’s worth it	</a:t>
            </a:r>
          </a:p>
          <a:p>
            <a:pPr marL="0" indent="0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Euphemia" panose="020B05030401020201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71600"/>
            <a:ext cx="2305050" cy="3024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2536394"/>
            <a:ext cx="2438400" cy="318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0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153400" cy="6095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But it’s worth it	</a:t>
            </a:r>
          </a:p>
          <a:p>
            <a:pPr marL="0" indent="0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Euphemia" panose="020B05030401020201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71600"/>
            <a:ext cx="2305050" cy="3024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2536394"/>
            <a:ext cx="2438400" cy="3185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9661" y="2936287"/>
            <a:ext cx="2504678" cy="334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153400" cy="6095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But it’s worth it	</a:t>
            </a:r>
          </a:p>
          <a:p>
            <a:pPr marL="0" indent="0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Euphemia" panose="020B05030401020201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71600"/>
            <a:ext cx="2305050" cy="3024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2536394"/>
            <a:ext cx="2438400" cy="3185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9661" y="2936287"/>
            <a:ext cx="2504678" cy="33432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6865" y="2438400"/>
            <a:ext cx="2686050" cy="350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1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26157</TotalTime>
  <Words>959</Words>
  <Application>Microsoft Office PowerPoint</Application>
  <PresentationFormat>On-screen Show (4:3)</PresentationFormat>
  <Paragraphs>87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Euphemia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Behavioral Health Workforce</dc:title>
  <dc:creator>Robinson, Dan C (DOL)</dc:creator>
  <cp:lastModifiedBy>Robinson, Dan C (DOL)</cp:lastModifiedBy>
  <cp:revision>233</cp:revision>
  <cp:lastPrinted>2017-01-17T18:22:18Z</cp:lastPrinted>
  <dcterms:created xsi:type="dcterms:W3CDTF">2016-10-18T18:47:18Z</dcterms:created>
  <dcterms:modified xsi:type="dcterms:W3CDTF">2018-05-18T02:20:30Z</dcterms:modified>
</cp:coreProperties>
</file>