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 id="2147483708" r:id="rId2"/>
    <p:sldMasterId id="2147483722" r:id="rId3"/>
  </p:sldMasterIdLst>
  <p:notesMasterIdLst>
    <p:notesMasterId r:id="rId16"/>
  </p:notesMasterIdLst>
  <p:sldIdLst>
    <p:sldId id="278" r:id="rId4"/>
    <p:sldId id="280" r:id="rId5"/>
    <p:sldId id="283" r:id="rId6"/>
    <p:sldId id="284" r:id="rId7"/>
    <p:sldId id="285" r:id="rId8"/>
    <p:sldId id="289" r:id="rId9"/>
    <p:sldId id="282" r:id="rId10"/>
    <p:sldId id="287" r:id="rId11"/>
    <p:sldId id="281" r:id="rId12"/>
    <p:sldId id="288" r:id="rId13"/>
    <p:sldId id="291" r:id="rId14"/>
    <p:sldId id="292" r:id="rId1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0230" autoAdjust="0"/>
  </p:normalViewPr>
  <p:slideViewPr>
    <p:cSldViewPr snapToGrid="0">
      <p:cViewPr varScale="1">
        <p:scale>
          <a:sx n="92" d="100"/>
          <a:sy n="92" d="100"/>
        </p:scale>
        <p:origin x="2358" y="9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BE5FB5A-9FBD-4A1A-9563-487D01C59664}" type="datetimeFigureOut">
              <a:rPr lang="en-US" smtClean="0"/>
              <a:t>5/16/2018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4C618A-C077-460C-A67F-1B6A5840933E}" type="slidenum">
              <a:rPr lang="en-US" smtClean="0"/>
              <a:t>‹#›</a:t>
            </a:fld>
            <a:endParaRPr lang="en-US"/>
          </a:p>
        </p:txBody>
      </p:sp>
    </p:spTree>
    <p:extLst>
      <p:ext uri="{BB962C8B-B14F-4D97-AF65-F5344CB8AC3E}">
        <p14:creationId xmlns:p14="http://schemas.microsoft.com/office/powerpoint/2010/main" val="389011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4C618A-C077-460C-A67F-1B6A5840933E}" type="slidenum">
              <a:rPr lang="en-US" smtClean="0"/>
              <a:t>1</a:t>
            </a:fld>
            <a:endParaRPr lang="en-US"/>
          </a:p>
        </p:txBody>
      </p:sp>
    </p:spTree>
    <p:extLst>
      <p:ext uri="{BB962C8B-B14F-4D97-AF65-F5344CB8AC3E}">
        <p14:creationId xmlns:p14="http://schemas.microsoft.com/office/powerpoint/2010/main" val="1388519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a:t>
            </a:r>
            <a:r>
              <a:rPr lang="en-US" baseline="0" dirty="0" smtClean="0"/>
              <a:t> are looking at adding or starting the discussion here are some thoughts: </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B14C618A-C077-460C-A67F-1B6A5840933E}" type="slidenum">
              <a:rPr lang="en-US" smtClean="0"/>
              <a:t>10</a:t>
            </a:fld>
            <a:endParaRPr lang="en-US"/>
          </a:p>
        </p:txBody>
      </p:sp>
    </p:spTree>
    <p:extLst>
      <p:ext uri="{BB962C8B-B14F-4D97-AF65-F5344CB8AC3E}">
        <p14:creationId xmlns:p14="http://schemas.microsoft.com/office/powerpoint/2010/main" val="2793880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4C618A-C077-460C-A67F-1B6A5840933E}" type="slidenum">
              <a:rPr lang="en-US" smtClean="0"/>
              <a:t>11</a:t>
            </a:fld>
            <a:endParaRPr lang="en-US"/>
          </a:p>
        </p:txBody>
      </p:sp>
    </p:spTree>
    <p:extLst>
      <p:ext uri="{BB962C8B-B14F-4D97-AF65-F5344CB8AC3E}">
        <p14:creationId xmlns:p14="http://schemas.microsoft.com/office/powerpoint/2010/main" val="3131539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4C618A-C077-460C-A67F-1B6A5840933E}" type="slidenum">
              <a:rPr lang="en-US" smtClean="0"/>
              <a:t>12</a:t>
            </a:fld>
            <a:endParaRPr lang="en-US"/>
          </a:p>
        </p:txBody>
      </p:sp>
    </p:spTree>
    <p:extLst>
      <p:ext uri="{BB962C8B-B14F-4D97-AF65-F5344CB8AC3E}">
        <p14:creationId xmlns:p14="http://schemas.microsoft.com/office/powerpoint/2010/main" val="1136202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Nebraska has been enhancing</a:t>
            </a:r>
            <a:r>
              <a:rPr lang="en-US" sz="1400" baseline="0" dirty="0" smtClean="0"/>
              <a:t> our wage records for over 10 years with DMV data.  We have used the DMV data to develop industry profiles and workforce profiles.</a:t>
            </a:r>
          </a:p>
          <a:p>
            <a:r>
              <a:rPr lang="en-US" sz="1400" baseline="0" dirty="0" smtClean="0"/>
              <a:t>We have used a process for several years in creating postsecondary graduate out comes </a:t>
            </a:r>
          </a:p>
          <a:p>
            <a:r>
              <a:rPr lang="en-US" sz="1400" baseline="0" dirty="0" smtClean="0"/>
              <a:t>LMI has been pushing adding an hours paid or worked with or without occupation titles for many years</a:t>
            </a:r>
          </a:p>
          <a:p>
            <a:endParaRPr lang="en-US" sz="1400" baseline="0" dirty="0" smtClean="0"/>
          </a:p>
          <a:p>
            <a:r>
              <a:rPr lang="en-US" sz="1400" baseline="0" dirty="0" smtClean="0"/>
              <a:t>WDQI</a:t>
            </a:r>
          </a:p>
          <a:p>
            <a:r>
              <a:rPr lang="en-US" sz="1400" baseline="0" dirty="0" smtClean="0"/>
              <a:t>Nebraska received a round 2 and round 4 WDQI grant which was used to develop a data warehouse that can interface with Education’s longitudinal database’</a:t>
            </a:r>
          </a:p>
          <a:p>
            <a:r>
              <a:rPr lang="en-US" sz="1400" baseline="0" dirty="0" smtClean="0"/>
              <a:t>A big part of this development was to bring in more than just Wage records, we added Benefit data and E &amp; T data which is Wagner </a:t>
            </a:r>
            <a:r>
              <a:rPr lang="en-US" sz="1400" baseline="0" dirty="0" err="1" smtClean="0"/>
              <a:t>Peyser</a:t>
            </a:r>
            <a:r>
              <a:rPr lang="en-US" sz="1400" baseline="0" dirty="0" smtClean="0"/>
              <a:t> and WIOA. </a:t>
            </a:r>
          </a:p>
          <a:p>
            <a:r>
              <a:rPr lang="en-US" sz="1400" baseline="0" dirty="0" smtClean="0"/>
              <a:t>Education’s system is only K – 12 at this point so we developed data sharing agreements</a:t>
            </a:r>
          </a:p>
          <a:p>
            <a:r>
              <a:rPr lang="en-US" sz="1400" baseline="0" dirty="0" smtClean="0"/>
              <a:t>We also developed agreements with Corrections, Veterans, Apprenticeships </a:t>
            </a:r>
          </a:p>
          <a:p>
            <a:endParaRPr lang="en-US" sz="1400" baseline="0" dirty="0" smtClean="0"/>
          </a:p>
          <a:p>
            <a:r>
              <a:rPr lang="en-US" sz="1400" baseline="0" dirty="0" smtClean="0"/>
              <a:t>All of this activity helped keep the occupations and hours in discussions</a:t>
            </a:r>
          </a:p>
          <a:p>
            <a:endParaRPr lang="en-US" sz="1400" baseline="0" dirty="0" smtClean="0"/>
          </a:p>
          <a:p>
            <a:endParaRPr lang="en-US" sz="1400" baseline="0" dirty="0" smtClean="0"/>
          </a:p>
          <a:p>
            <a:endParaRPr lang="en-US" dirty="0"/>
          </a:p>
        </p:txBody>
      </p:sp>
      <p:sp>
        <p:nvSpPr>
          <p:cNvPr id="4" name="Slide Number Placeholder 3"/>
          <p:cNvSpPr>
            <a:spLocks noGrp="1"/>
          </p:cNvSpPr>
          <p:nvPr>
            <p:ph type="sldNum" sz="quarter" idx="10"/>
          </p:nvPr>
        </p:nvSpPr>
        <p:spPr/>
        <p:txBody>
          <a:bodyPr/>
          <a:lstStyle/>
          <a:p>
            <a:fld id="{B14C618A-C077-460C-A67F-1B6A5840933E}" type="slidenum">
              <a:rPr lang="en-US" smtClean="0"/>
              <a:t>2</a:t>
            </a:fld>
            <a:endParaRPr lang="en-US"/>
          </a:p>
        </p:txBody>
      </p:sp>
    </p:spTree>
    <p:extLst>
      <p:ext uri="{BB962C8B-B14F-4D97-AF65-F5344CB8AC3E}">
        <p14:creationId xmlns:p14="http://schemas.microsoft.com/office/powerpoint/2010/main" val="2241923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Common themes</a:t>
            </a:r>
            <a:r>
              <a:rPr lang="en-US" baseline="0" dirty="0" smtClean="0"/>
              <a:t> that we all hear.</a:t>
            </a:r>
            <a:endParaRPr lang="en-US" dirty="0"/>
          </a:p>
        </p:txBody>
      </p:sp>
      <p:sp>
        <p:nvSpPr>
          <p:cNvPr id="4" name="Slide Number Placeholder 3"/>
          <p:cNvSpPr>
            <a:spLocks noGrp="1"/>
          </p:cNvSpPr>
          <p:nvPr>
            <p:ph type="sldNum" sz="quarter" idx="10"/>
          </p:nvPr>
        </p:nvSpPr>
        <p:spPr/>
        <p:txBody>
          <a:bodyPr/>
          <a:lstStyle/>
          <a:p>
            <a:fld id="{B14C618A-C077-460C-A67F-1B6A5840933E}" type="slidenum">
              <a:rPr lang="en-US" smtClean="0"/>
              <a:t>3</a:t>
            </a:fld>
            <a:endParaRPr lang="en-US"/>
          </a:p>
        </p:txBody>
      </p:sp>
    </p:spTree>
    <p:extLst>
      <p:ext uri="{BB962C8B-B14F-4D97-AF65-F5344CB8AC3E}">
        <p14:creationId xmlns:p14="http://schemas.microsoft.com/office/powerpoint/2010/main" val="3448160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Items</a:t>
            </a:r>
            <a:r>
              <a:rPr lang="en-US" baseline="0" dirty="0" smtClean="0"/>
              <a:t> that are helping to bring the discussion for the need to add some items to the wage records.</a:t>
            </a:r>
          </a:p>
          <a:p>
            <a:endParaRPr lang="en-US" baseline="0" dirty="0" smtClean="0"/>
          </a:p>
          <a:p>
            <a:r>
              <a:rPr lang="en-US" baseline="0" dirty="0" smtClean="0"/>
              <a:t>Important to remember that UI has mandates that they have to follow for using UI funding on the wage record file.</a:t>
            </a:r>
          </a:p>
          <a:p>
            <a:endParaRPr lang="en-US" baseline="0" dirty="0" smtClean="0"/>
          </a:p>
          <a:p>
            <a:r>
              <a:rPr lang="en-US" baseline="0" dirty="0" smtClean="0"/>
              <a:t>Try to keep focus on a couple of items and show what you could provide if you had those data elements – Turn negative can’t do to could do if </a:t>
            </a:r>
          </a:p>
          <a:p>
            <a:endParaRPr lang="en-US" baseline="0" dirty="0" smtClean="0"/>
          </a:p>
          <a:p>
            <a:r>
              <a:rPr lang="en-US" baseline="0" dirty="0" smtClean="0"/>
              <a:t>UI’s focus is not on what additional types of information they can provide with their data, it is on collecting money and paying it out.  What could help them do that better?</a:t>
            </a:r>
          </a:p>
        </p:txBody>
      </p:sp>
      <p:sp>
        <p:nvSpPr>
          <p:cNvPr id="4" name="Slide Number Placeholder 3"/>
          <p:cNvSpPr>
            <a:spLocks noGrp="1"/>
          </p:cNvSpPr>
          <p:nvPr>
            <p:ph type="sldNum" sz="quarter" idx="10"/>
          </p:nvPr>
        </p:nvSpPr>
        <p:spPr/>
        <p:txBody>
          <a:bodyPr/>
          <a:lstStyle/>
          <a:p>
            <a:fld id="{B14C618A-C077-460C-A67F-1B6A5840933E}" type="slidenum">
              <a:rPr lang="en-US" smtClean="0"/>
              <a:t>4</a:t>
            </a:fld>
            <a:endParaRPr lang="en-US"/>
          </a:p>
        </p:txBody>
      </p:sp>
    </p:spTree>
    <p:extLst>
      <p:ext uri="{BB962C8B-B14F-4D97-AF65-F5344CB8AC3E}">
        <p14:creationId xmlns:p14="http://schemas.microsoft.com/office/powerpoint/2010/main" val="674452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previous Commissioner had started</a:t>
            </a:r>
            <a:r>
              <a:rPr lang="en-US" baseline="0" dirty="0" smtClean="0"/>
              <a:t> pushing UI to add hours and occupations to the wage records </a:t>
            </a:r>
          </a:p>
          <a:p>
            <a:r>
              <a:rPr lang="en-US" baseline="0" dirty="0" smtClean="0"/>
              <a:t>New Commissioner was the Agency Legal Council and had been in on previous discussions.  </a:t>
            </a:r>
          </a:p>
          <a:p>
            <a:endParaRPr lang="en-US" baseline="0" dirty="0" smtClean="0"/>
          </a:p>
          <a:p>
            <a:r>
              <a:rPr lang="en-US" baseline="0" dirty="0" smtClean="0"/>
              <a:t>Perfect Storm;</a:t>
            </a:r>
          </a:p>
          <a:p>
            <a:r>
              <a:rPr lang="en-US" baseline="0" dirty="0" smtClean="0"/>
              <a:t>Both Commissioners I think got tired of hearing me explain why we could not provide certain data because of the limitations of the wage records in hours and occupations</a:t>
            </a:r>
          </a:p>
          <a:p>
            <a:endParaRPr lang="en-US" baseline="0" dirty="0" smtClean="0"/>
          </a:p>
          <a:p>
            <a:r>
              <a:rPr lang="en-US" baseline="0" dirty="0" smtClean="0"/>
              <a:t>Legislative Audit Office was mandated to do audits of bills that incentivized business to grow and/or locate in Nebraska with tax credits. State Revenue could not provide much data due to their confidentiality laws so wage records became the fall back and LMI was assigned to assist in the audit.  Difficult to prove if the jobs were high paying with out hours and if they were quality jobs without occupations.   </a:t>
            </a:r>
          </a:p>
          <a:p>
            <a:r>
              <a:rPr lang="en-US" baseline="0" dirty="0" smtClean="0"/>
              <a:t>The Incentive bill is due to sunset in a couple of years and so new legislation was being developed and LMI was brought the table because of our work on the audit.  So Labor provided a process where employers could get a UI sub-account number and report their new employees under this and include hours paid and occupation title quarterly on the wage records to meet one of the requirements for the incentives.  New Commissioner informed UI they would be adding it and set a data for the fields to be active so if the legislation passed the Wage Records would be ready.</a:t>
            </a:r>
          </a:p>
          <a:p>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B14C618A-C077-460C-A67F-1B6A5840933E}" type="slidenum">
              <a:rPr lang="en-US" smtClean="0"/>
              <a:t>5</a:t>
            </a:fld>
            <a:endParaRPr lang="en-US"/>
          </a:p>
        </p:txBody>
      </p:sp>
    </p:spTree>
    <p:extLst>
      <p:ext uri="{BB962C8B-B14F-4D97-AF65-F5344CB8AC3E}">
        <p14:creationId xmlns:p14="http://schemas.microsoft.com/office/powerpoint/2010/main" val="823144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Wage Record file we were able to use the filler space to add the additional fields</a:t>
            </a:r>
          </a:p>
          <a:p>
            <a:endParaRPr lang="en-US" dirty="0" smtClean="0"/>
          </a:p>
          <a:p>
            <a:r>
              <a:rPr lang="en-US" dirty="0" smtClean="0"/>
              <a:t>One requirement by the Commissioner was that the columns be clearly labeled</a:t>
            </a:r>
            <a:r>
              <a:rPr lang="en-US" baseline="0" dirty="0" smtClean="0"/>
              <a:t> as voluntary.  This way if you are a business that would be required to complete this field they would be informed to use the two optional columns  - we don’t expect the employer to add the SOC just the job title</a:t>
            </a:r>
          </a:p>
          <a:p>
            <a:endParaRPr lang="en-US" baseline="0" dirty="0" smtClean="0"/>
          </a:p>
          <a:p>
            <a:r>
              <a:rPr lang="en-US" baseline="0" dirty="0" smtClean="0"/>
              <a:t>We also had another piece of legislation that could require the use of these fields it was for businesses that need to temporarily cut back on staff due to economy, Employers and keep employees on reduced hours and employees can draw UI for non-work hours.</a:t>
            </a:r>
            <a:endParaRPr lang="en-US" dirty="0"/>
          </a:p>
        </p:txBody>
      </p:sp>
      <p:sp>
        <p:nvSpPr>
          <p:cNvPr id="4" name="Slide Number Placeholder 3"/>
          <p:cNvSpPr>
            <a:spLocks noGrp="1"/>
          </p:cNvSpPr>
          <p:nvPr>
            <p:ph type="sldNum" sz="quarter" idx="10"/>
          </p:nvPr>
        </p:nvSpPr>
        <p:spPr/>
        <p:txBody>
          <a:bodyPr/>
          <a:lstStyle/>
          <a:p>
            <a:fld id="{B14C618A-C077-460C-A67F-1B6A5840933E}" type="slidenum">
              <a:rPr lang="en-US" smtClean="0"/>
              <a:t>6</a:t>
            </a:fld>
            <a:endParaRPr lang="en-US"/>
          </a:p>
        </p:txBody>
      </p:sp>
    </p:spTree>
    <p:extLst>
      <p:ext uri="{BB962C8B-B14F-4D97-AF65-F5344CB8AC3E}">
        <p14:creationId xmlns:p14="http://schemas.microsoft.com/office/powerpoint/2010/main" val="2283084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little over 90% of the employers are collected through online system. </a:t>
            </a:r>
          </a:p>
          <a:p>
            <a:r>
              <a:rPr lang="en-US" baseline="0" dirty="0" smtClean="0"/>
              <a:t>We were able to use the filler space to add the new fields</a:t>
            </a:r>
            <a:endParaRPr lang="en-US" dirty="0"/>
          </a:p>
        </p:txBody>
      </p:sp>
      <p:sp>
        <p:nvSpPr>
          <p:cNvPr id="4" name="Slide Number Placeholder 3"/>
          <p:cNvSpPr>
            <a:spLocks noGrp="1"/>
          </p:cNvSpPr>
          <p:nvPr>
            <p:ph type="sldNum" sz="quarter" idx="10"/>
          </p:nvPr>
        </p:nvSpPr>
        <p:spPr/>
        <p:txBody>
          <a:bodyPr/>
          <a:lstStyle/>
          <a:p>
            <a:fld id="{B14C618A-C077-460C-A67F-1B6A5840933E}" type="slidenum">
              <a:rPr lang="en-US" smtClean="0"/>
              <a:t>7</a:t>
            </a:fld>
            <a:endParaRPr lang="en-US"/>
          </a:p>
        </p:txBody>
      </p:sp>
    </p:spTree>
    <p:extLst>
      <p:ext uri="{BB962C8B-B14F-4D97-AF65-F5344CB8AC3E}">
        <p14:creationId xmlns:p14="http://schemas.microsoft.com/office/powerpoint/2010/main" val="3291195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employer count is the number of firms in 20181</a:t>
            </a:r>
            <a:r>
              <a:rPr lang="en-US" baseline="0" dirty="0" smtClean="0"/>
              <a:t> and number of jobs </a:t>
            </a:r>
          </a:p>
          <a:p>
            <a:endParaRPr lang="en-US" baseline="0" dirty="0" smtClean="0"/>
          </a:p>
          <a:p>
            <a:r>
              <a:rPr lang="en-US" baseline="0" dirty="0" smtClean="0"/>
              <a:t>Nebraska started collecting hours paid and occupations in 1</a:t>
            </a:r>
            <a:r>
              <a:rPr lang="en-US" baseline="30000" dirty="0" smtClean="0"/>
              <a:t>st</a:t>
            </a:r>
            <a:r>
              <a:rPr lang="en-US" baseline="0" dirty="0" smtClean="0"/>
              <a:t> QTR 2017.  We are slowly adding new employers each quarter.  We do not market this nor at this time do we have any legislation/rules that requires any group of employers to submit this data.</a:t>
            </a:r>
          </a:p>
          <a:p>
            <a:r>
              <a:rPr lang="en-US" baseline="0" dirty="0" smtClean="0"/>
              <a:t> </a:t>
            </a:r>
          </a:p>
          <a:p>
            <a:r>
              <a:rPr lang="en-US" baseline="0" dirty="0" smtClean="0"/>
              <a:t>It is interesting to see how the data is reported.  Here you can see that some employers are reporting just job titles or hours paid and both.  I would have thought the number of employers would be higher for hours than occupations.    </a:t>
            </a:r>
          </a:p>
          <a:p>
            <a:endParaRPr lang="en-US" baseline="0" dirty="0" smtClean="0"/>
          </a:p>
          <a:p>
            <a:r>
              <a:rPr lang="en-US" baseline="0" dirty="0" smtClean="0"/>
              <a:t>So if we want to look at job titles we find over 5,000 employers providing them and if we look at hours paid we have over 2,000 employers reporting </a:t>
            </a:r>
            <a:endParaRPr lang="en-US" dirty="0"/>
          </a:p>
          <a:p>
            <a:endParaRPr lang="en-US" dirty="0"/>
          </a:p>
          <a:p>
            <a:r>
              <a:rPr lang="en-US" dirty="0"/>
              <a:t>Disclaimers:</a:t>
            </a:r>
          </a:p>
          <a:p>
            <a:r>
              <a:rPr lang="en-US" dirty="0"/>
              <a:t>The system defaults to “0” hours paid, so the only way to look is for records greater than 0. It could be possible that some wages are actually for zero hours paid (back pay, settlements, commissions, or other situations)</a:t>
            </a:r>
          </a:p>
          <a:p>
            <a:r>
              <a:rPr lang="en-US" dirty="0"/>
              <a:t>This is only rows that contain the data. An employer could have reported one employee’s job title or hours and be counted in the above numbers, but might actually have many more employees that were not included.</a:t>
            </a:r>
          </a:p>
          <a:p>
            <a:endParaRPr lang="en-US" dirty="0"/>
          </a:p>
        </p:txBody>
      </p:sp>
      <p:sp>
        <p:nvSpPr>
          <p:cNvPr id="4" name="Slide Number Placeholder 3"/>
          <p:cNvSpPr>
            <a:spLocks noGrp="1"/>
          </p:cNvSpPr>
          <p:nvPr>
            <p:ph type="sldNum" sz="quarter" idx="10"/>
          </p:nvPr>
        </p:nvSpPr>
        <p:spPr/>
        <p:txBody>
          <a:bodyPr/>
          <a:lstStyle/>
          <a:p>
            <a:fld id="{B14C618A-C077-460C-A67F-1B6A5840933E}" type="slidenum">
              <a:rPr lang="en-US" smtClean="0"/>
              <a:t>8</a:t>
            </a:fld>
            <a:endParaRPr lang="en-US"/>
          </a:p>
        </p:txBody>
      </p:sp>
    </p:spTree>
    <p:extLst>
      <p:ext uri="{BB962C8B-B14F-4D97-AF65-F5344CB8AC3E}">
        <p14:creationId xmlns:p14="http://schemas.microsoft.com/office/powerpoint/2010/main" val="1818692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need to develop a process for coding the occupations and then getting that data loaded</a:t>
            </a:r>
            <a:r>
              <a:rPr lang="en-US" baseline="0" dirty="0" smtClean="0"/>
              <a:t> back to the Wage records or at least to the wage record longitudinal database in our warehouse.  </a:t>
            </a:r>
          </a:p>
          <a:p>
            <a:endParaRPr lang="en-US" baseline="0" dirty="0" smtClean="0"/>
          </a:p>
          <a:p>
            <a:r>
              <a:rPr lang="en-US" baseline="0" dirty="0" smtClean="0"/>
              <a:t>Continue to track OES respondent and non-respondent data against data obtained in the wage record file</a:t>
            </a:r>
            <a:endParaRPr lang="en-US" dirty="0"/>
          </a:p>
        </p:txBody>
      </p:sp>
      <p:sp>
        <p:nvSpPr>
          <p:cNvPr id="4" name="Slide Number Placeholder 3"/>
          <p:cNvSpPr>
            <a:spLocks noGrp="1"/>
          </p:cNvSpPr>
          <p:nvPr>
            <p:ph type="sldNum" sz="quarter" idx="10"/>
          </p:nvPr>
        </p:nvSpPr>
        <p:spPr/>
        <p:txBody>
          <a:bodyPr/>
          <a:lstStyle/>
          <a:p>
            <a:fld id="{B14C618A-C077-460C-A67F-1B6A5840933E}" type="slidenum">
              <a:rPr lang="en-US" smtClean="0"/>
              <a:t>9</a:t>
            </a:fld>
            <a:endParaRPr lang="en-US"/>
          </a:p>
        </p:txBody>
      </p:sp>
    </p:spTree>
    <p:extLst>
      <p:ext uri="{BB962C8B-B14F-4D97-AF65-F5344CB8AC3E}">
        <p14:creationId xmlns:p14="http://schemas.microsoft.com/office/powerpoint/2010/main" val="31238744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8170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B58290D-5D1B-4EEE-9984-BF449102285F}" type="datetimeFigureOut">
              <a:rPr lang="en-US" smtClean="0"/>
              <a:t>5/16/2018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164359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8290D-5D1B-4EEE-9984-BF449102285F}" type="datetimeFigureOut">
              <a:rPr lang="en-US" smtClean="0"/>
              <a:t>5/16/2018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1940668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58290D-5D1B-4EEE-9984-BF449102285F}" type="datetimeFigureOut">
              <a:rPr lang="en-US" smtClean="0"/>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2136921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58290D-5D1B-4EEE-9984-BF449102285F}" type="datetimeFigureOut">
              <a:rPr lang="en-US" smtClean="0"/>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1416925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58290D-5D1B-4EEE-9984-BF449102285F}" type="datetimeFigureOut">
              <a:rPr lang="en-US" smtClean="0"/>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4242547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58290D-5D1B-4EEE-9984-BF449102285F}" type="datetimeFigureOut">
              <a:rPr lang="en-US" smtClean="0"/>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2208262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Slide">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9178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Vertical Title and Text">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8852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90368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5"/>
            <a:ext cx="7886700" cy="738201"/>
          </a:xfrm>
          <a:prstGeom prst="rect">
            <a:avLst/>
          </a:prstGeom>
        </p:spPr>
        <p:txBody>
          <a:bodyPr/>
          <a:lstStyle>
            <a:lvl1pPr>
              <a:defRPr sz="4000" b="1">
                <a:solidFill>
                  <a:srgbClr val="00607F"/>
                </a:solidFill>
                <a:latin typeface="Arial Black" panose="020B0A04020102020204" pitchFamily="34" charset="0"/>
              </a:defRPr>
            </a:lvl1pPr>
          </a:lstStyle>
          <a:p>
            <a:r>
              <a:rPr lang="en-US" dirty="0" smtClean="0"/>
              <a:t>Click to add title</a:t>
            </a:r>
            <a:endParaRPr lang="en-US" dirty="0"/>
          </a:p>
        </p:txBody>
      </p:sp>
      <p:sp>
        <p:nvSpPr>
          <p:cNvPr id="4" name="Content Placeholder 3"/>
          <p:cNvSpPr>
            <a:spLocks noGrp="1"/>
          </p:cNvSpPr>
          <p:nvPr>
            <p:ph sz="quarter" idx="10"/>
          </p:nvPr>
        </p:nvSpPr>
        <p:spPr>
          <a:xfrm>
            <a:off x="628650" y="1374617"/>
            <a:ext cx="7886700" cy="3869958"/>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3056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7"/>
            <a:ext cx="7886700" cy="738201"/>
          </a:xfrm>
          <a:prstGeom prst="rect">
            <a:avLst/>
          </a:prstGeom>
        </p:spPr>
        <p:txBody>
          <a:bodyPr/>
          <a:lstStyle>
            <a:lvl1pPr>
              <a:defRPr sz="3000" b="1">
                <a:solidFill>
                  <a:srgbClr val="00607F"/>
                </a:solidFill>
                <a:latin typeface="Arial Black" panose="020B0A04020102020204" pitchFamily="34" charset="0"/>
              </a:defRPr>
            </a:lvl1pPr>
          </a:lstStyle>
          <a:p>
            <a:r>
              <a:rPr lang="en-US" dirty="0" smtClean="0"/>
              <a:t>Click to add title</a:t>
            </a:r>
            <a:endParaRPr lang="en-US" dirty="0"/>
          </a:p>
        </p:txBody>
      </p:sp>
      <p:sp>
        <p:nvSpPr>
          <p:cNvPr id="4" name="Content Placeholder 3"/>
          <p:cNvSpPr>
            <a:spLocks noGrp="1"/>
          </p:cNvSpPr>
          <p:nvPr>
            <p:ph sz="quarter" idx="10"/>
          </p:nvPr>
        </p:nvSpPr>
        <p:spPr>
          <a:xfrm>
            <a:off x="628650" y="1374617"/>
            <a:ext cx="7886700" cy="3869958"/>
          </a:xfrm>
          <a:prstGeom prst="rect">
            <a:avLst/>
          </a:prstGeom>
        </p:spPr>
        <p:txBody>
          <a:bodyPr/>
          <a:lstStyle>
            <a:lvl1pPr>
              <a:defRPr sz="21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50">
                <a:latin typeface="Arial" panose="020B0604020202020204" pitchFamily="34" charset="0"/>
                <a:cs typeface="Arial" panose="020B0604020202020204" pitchFamily="34" charset="0"/>
              </a:defRPr>
            </a:lvl4pPr>
            <a:lvl5pPr>
              <a:defRPr sz="135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275819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5"/>
            <a:ext cx="7886700" cy="738201"/>
          </a:xfrm>
          <a:prstGeom prst="rect">
            <a:avLst/>
          </a:prstGeom>
        </p:spPr>
        <p:txBody>
          <a:bodyPr/>
          <a:lstStyle>
            <a:lvl1pPr>
              <a:defRPr sz="4000" b="1">
                <a:solidFill>
                  <a:srgbClr val="00607F"/>
                </a:solidFill>
                <a:latin typeface="Arial Black" panose="020B0A04020102020204" pitchFamily="34" charset="0"/>
              </a:defRPr>
            </a:lvl1pPr>
          </a:lstStyle>
          <a:p>
            <a:r>
              <a:rPr lang="en-US" dirty="0" smtClean="0"/>
              <a:t>Click to add title</a:t>
            </a:r>
            <a:endParaRPr lang="en-US" dirty="0"/>
          </a:p>
        </p:txBody>
      </p:sp>
      <p:sp>
        <p:nvSpPr>
          <p:cNvPr id="4" name="Content Placeholder 3"/>
          <p:cNvSpPr>
            <a:spLocks noGrp="1"/>
          </p:cNvSpPr>
          <p:nvPr>
            <p:ph sz="quarter" idx="10"/>
          </p:nvPr>
        </p:nvSpPr>
        <p:spPr>
          <a:xfrm>
            <a:off x="628649" y="1374617"/>
            <a:ext cx="3890451" cy="3869958"/>
          </a:xfrm>
          <a:prstGeom prst="rect">
            <a:avLst/>
          </a:prstGeom>
        </p:spPr>
        <p:txBody>
          <a:bodyPr/>
          <a:lstStyle>
            <a:lvl1pPr>
              <a:defRPr sz="1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endParaRPr lang="en-US" dirty="0"/>
          </a:p>
        </p:txBody>
      </p:sp>
      <p:sp>
        <p:nvSpPr>
          <p:cNvPr id="5" name="Content Placeholder 3"/>
          <p:cNvSpPr>
            <a:spLocks noGrp="1"/>
          </p:cNvSpPr>
          <p:nvPr>
            <p:ph sz="quarter" idx="11"/>
          </p:nvPr>
        </p:nvSpPr>
        <p:spPr>
          <a:xfrm>
            <a:off x="4708026" y="1374617"/>
            <a:ext cx="3807324" cy="3869958"/>
          </a:xfrm>
          <a:prstGeom prst="rect">
            <a:avLst/>
          </a:prstGeom>
        </p:spPr>
        <p:txBody>
          <a:bodyPr/>
          <a:lstStyle>
            <a:lvl1pPr>
              <a:defRPr sz="20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endParaRPr lang="en-US" dirty="0"/>
          </a:p>
        </p:txBody>
      </p:sp>
    </p:spTree>
    <p:extLst>
      <p:ext uri="{BB962C8B-B14F-4D97-AF65-F5344CB8AC3E}">
        <p14:creationId xmlns:p14="http://schemas.microsoft.com/office/powerpoint/2010/main" val="28724370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5"/>
            <a:ext cx="7886700" cy="738201"/>
          </a:xfrm>
          <a:prstGeom prst="rect">
            <a:avLst/>
          </a:prstGeom>
        </p:spPr>
        <p:txBody>
          <a:bodyPr/>
          <a:lstStyle>
            <a:lvl1pPr>
              <a:defRPr sz="4000" b="1">
                <a:solidFill>
                  <a:srgbClr val="00607F"/>
                </a:solidFill>
                <a:latin typeface="Arial Black" panose="020B0A04020102020204" pitchFamily="34" charset="0"/>
              </a:defRPr>
            </a:lvl1pPr>
          </a:lstStyle>
          <a:p>
            <a:r>
              <a:rPr lang="en-US" dirty="0" smtClean="0"/>
              <a:t>Click to add title</a:t>
            </a:r>
            <a:endParaRPr lang="en-US" dirty="0"/>
          </a:p>
        </p:txBody>
      </p:sp>
      <p:sp>
        <p:nvSpPr>
          <p:cNvPr id="4" name="Content Placeholder 3"/>
          <p:cNvSpPr>
            <a:spLocks noGrp="1"/>
          </p:cNvSpPr>
          <p:nvPr>
            <p:ph sz="quarter" idx="10"/>
          </p:nvPr>
        </p:nvSpPr>
        <p:spPr>
          <a:xfrm>
            <a:off x="628649" y="1949711"/>
            <a:ext cx="3890451" cy="3294863"/>
          </a:xfrm>
          <a:prstGeom prst="rect">
            <a:avLst/>
          </a:prstGeom>
        </p:spPr>
        <p:txBody>
          <a:bodyPr/>
          <a:lstStyle>
            <a:lvl1pPr>
              <a:defRPr sz="1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endParaRPr lang="en-US" dirty="0"/>
          </a:p>
        </p:txBody>
      </p:sp>
      <p:sp>
        <p:nvSpPr>
          <p:cNvPr id="5" name="Content Placeholder 3"/>
          <p:cNvSpPr>
            <a:spLocks noGrp="1"/>
          </p:cNvSpPr>
          <p:nvPr>
            <p:ph sz="quarter" idx="11"/>
          </p:nvPr>
        </p:nvSpPr>
        <p:spPr>
          <a:xfrm>
            <a:off x="4708026" y="1949711"/>
            <a:ext cx="3807324" cy="3294864"/>
          </a:xfrm>
          <a:prstGeom prst="rect">
            <a:avLst/>
          </a:prstGeom>
        </p:spPr>
        <p:txBody>
          <a:bodyPr/>
          <a:lstStyle>
            <a:lvl1pPr>
              <a:defRPr sz="1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endParaRPr lang="en-US" dirty="0"/>
          </a:p>
        </p:txBody>
      </p:sp>
      <p:sp>
        <p:nvSpPr>
          <p:cNvPr id="3" name="TextBox 2"/>
          <p:cNvSpPr txBox="1"/>
          <p:nvPr userDrawn="1"/>
        </p:nvSpPr>
        <p:spPr>
          <a:xfrm>
            <a:off x="628649" y="1284694"/>
            <a:ext cx="3890451" cy="461665"/>
          </a:xfrm>
          <a:prstGeom prst="rect">
            <a:avLst/>
          </a:prstGeom>
          <a:noFill/>
        </p:spPr>
        <p:txBody>
          <a:bodyPr wrap="square" rtlCol="0">
            <a:spAutoFit/>
          </a:bodyPr>
          <a:lstStyle/>
          <a:p>
            <a:r>
              <a:rPr lang="en-US" sz="2400" b="1" dirty="0" smtClean="0">
                <a:solidFill>
                  <a:srgbClr val="00607F"/>
                </a:solidFill>
                <a:latin typeface="Arial" panose="020B0604020202020204" pitchFamily="34" charset="0"/>
                <a:cs typeface="Arial" panose="020B0604020202020204" pitchFamily="34" charset="0"/>
              </a:rPr>
              <a:t>Subheading</a:t>
            </a:r>
            <a:endParaRPr lang="en-US" sz="2400" b="1" dirty="0">
              <a:solidFill>
                <a:srgbClr val="00607F"/>
              </a:solidFill>
              <a:latin typeface="Arial" panose="020B0604020202020204" pitchFamily="34" charset="0"/>
              <a:cs typeface="Arial" panose="020B0604020202020204" pitchFamily="34" charset="0"/>
            </a:endParaRPr>
          </a:p>
        </p:txBody>
      </p:sp>
      <p:sp>
        <p:nvSpPr>
          <p:cNvPr id="6" name="TextBox 5"/>
          <p:cNvSpPr txBox="1"/>
          <p:nvPr userDrawn="1"/>
        </p:nvSpPr>
        <p:spPr>
          <a:xfrm>
            <a:off x="4671500" y="1295686"/>
            <a:ext cx="3890451" cy="461665"/>
          </a:xfrm>
          <a:prstGeom prst="rect">
            <a:avLst/>
          </a:prstGeom>
          <a:noFill/>
        </p:spPr>
        <p:txBody>
          <a:bodyPr wrap="square" rtlCol="0">
            <a:spAutoFit/>
          </a:bodyPr>
          <a:lstStyle/>
          <a:p>
            <a:r>
              <a:rPr lang="en-US" sz="2400" b="1" dirty="0" smtClean="0">
                <a:solidFill>
                  <a:srgbClr val="00607F"/>
                </a:solidFill>
                <a:latin typeface="Arial" panose="020B0604020202020204" pitchFamily="34" charset="0"/>
                <a:cs typeface="Arial" panose="020B0604020202020204" pitchFamily="34" charset="0"/>
              </a:rPr>
              <a:t>Subheading</a:t>
            </a:r>
            <a:endParaRPr lang="en-US" sz="2400" b="1" dirty="0">
              <a:solidFill>
                <a:srgbClr val="00607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9304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7FA1744-329A-4058-91F8-888C58806110}" type="datetimeFigureOut">
              <a:rPr lang="en-US" smtClean="0"/>
              <a:t>5/16/2018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C51DD6C-1AD8-49DF-B9C6-E96E8A00ABCB}" type="slidenum">
              <a:rPr lang="en-US" smtClean="0"/>
              <a:t>‹#›</a:t>
            </a:fld>
            <a:endParaRPr lang="en-US"/>
          </a:p>
        </p:txBody>
      </p:sp>
    </p:spTree>
    <p:extLst>
      <p:ext uri="{BB962C8B-B14F-4D97-AF65-F5344CB8AC3E}">
        <p14:creationId xmlns:p14="http://schemas.microsoft.com/office/powerpoint/2010/main" val="495949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7"/>
            <a:ext cx="7886700" cy="738201"/>
          </a:xfrm>
          <a:prstGeom prst="rect">
            <a:avLst/>
          </a:prstGeom>
        </p:spPr>
        <p:txBody>
          <a:bodyPr/>
          <a:lstStyle>
            <a:lvl1pPr>
              <a:defRPr sz="3000" b="1">
                <a:solidFill>
                  <a:srgbClr val="00607F"/>
                </a:solidFill>
                <a:latin typeface="Arial Black" panose="020B0A04020102020204" pitchFamily="34" charset="0"/>
              </a:defRPr>
            </a:lvl1pPr>
          </a:lstStyle>
          <a:p>
            <a:r>
              <a:rPr lang="en-US" dirty="0" smtClean="0"/>
              <a:t>Click to add title</a:t>
            </a:r>
            <a:endParaRPr lang="en-US" dirty="0"/>
          </a:p>
        </p:txBody>
      </p:sp>
      <p:sp>
        <p:nvSpPr>
          <p:cNvPr id="4" name="Content Placeholder 3"/>
          <p:cNvSpPr>
            <a:spLocks noGrp="1"/>
          </p:cNvSpPr>
          <p:nvPr>
            <p:ph sz="quarter" idx="10"/>
          </p:nvPr>
        </p:nvSpPr>
        <p:spPr>
          <a:xfrm>
            <a:off x="628649" y="1374617"/>
            <a:ext cx="3890451" cy="3869958"/>
          </a:xfrm>
          <a:prstGeom prst="rect">
            <a:avLst/>
          </a:prstGeom>
        </p:spPr>
        <p:txBody>
          <a:bodyPr/>
          <a:lstStyle>
            <a:lvl1pPr>
              <a:defRPr sz="135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50">
                <a:latin typeface="Arial" panose="020B0604020202020204" pitchFamily="34" charset="0"/>
                <a:cs typeface="Arial" panose="020B0604020202020204" pitchFamily="34" charset="0"/>
              </a:defRPr>
            </a:lvl4pPr>
            <a:lvl5pPr>
              <a:defRPr sz="1350">
                <a:latin typeface="Arial" panose="020B0604020202020204" pitchFamily="34" charset="0"/>
                <a:cs typeface="Arial" panose="020B0604020202020204" pitchFamily="34" charset="0"/>
              </a:defRPr>
            </a:lvl5pPr>
          </a:lstStyle>
          <a:p>
            <a:pPr lvl="0"/>
            <a:endParaRPr lang="en-US" dirty="0"/>
          </a:p>
        </p:txBody>
      </p:sp>
      <p:sp>
        <p:nvSpPr>
          <p:cNvPr id="5" name="Content Placeholder 3"/>
          <p:cNvSpPr>
            <a:spLocks noGrp="1"/>
          </p:cNvSpPr>
          <p:nvPr>
            <p:ph sz="quarter" idx="11"/>
          </p:nvPr>
        </p:nvSpPr>
        <p:spPr>
          <a:xfrm>
            <a:off x="4708026" y="1374617"/>
            <a:ext cx="3807324" cy="3869958"/>
          </a:xfrm>
          <a:prstGeom prst="rect">
            <a:avLst/>
          </a:prstGeom>
        </p:spPr>
        <p:txBody>
          <a:bodyPr/>
          <a:lstStyle>
            <a:lvl1pPr>
              <a:defRPr sz="15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50">
                <a:latin typeface="Arial" panose="020B0604020202020204" pitchFamily="34" charset="0"/>
                <a:cs typeface="Arial" panose="020B0604020202020204" pitchFamily="34" charset="0"/>
              </a:defRPr>
            </a:lvl4pPr>
            <a:lvl5pPr>
              <a:defRPr sz="1350">
                <a:latin typeface="Arial" panose="020B0604020202020204" pitchFamily="34" charset="0"/>
                <a:cs typeface="Arial" panose="020B0604020202020204" pitchFamily="34" charset="0"/>
              </a:defRPr>
            </a:lvl5pPr>
          </a:lstStyle>
          <a:p>
            <a:pPr lvl="0"/>
            <a:endParaRPr lang="en-US" dirty="0"/>
          </a:p>
        </p:txBody>
      </p:sp>
    </p:spTree>
    <p:extLst>
      <p:ext uri="{BB962C8B-B14F-4D97-AF65-F5344CB8AC3E}">
        <p14:creationId xmlns:p14="http://schemas.microsoft.com/office/powerpoint/2010/main" val="385646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7"/>
            <a:ext cx="7886700" cy="738201"/>
          </a:xfrm>
          <a:prstGeom prst="rect">
            <a:avLst/>
          </a:prstGeom>
        </p:spPr>
        <p:txBody>
          <a:bodyPr/>
          <a:lstStyle>
            <a:lvl1pPr>
              <a:defRPr sz="3000" b="1">
                <a:solidFill>
                  <a:srgbClr val="00607F"/>
                </a:solidFill>
                <a:latin typeface="Arial Black" panose="020B0A04020102020204" pitchFamily="34" charset="0"/>
              </a:defRPr>
            </a:lvl1pPr>
          </a:lstStyle>
          <a:p>
            <a:r>
              <a:rPr lang="en-US" dirty="0" smtClean="0"/>
              <a:t>Click to add title</a:t>
            </a:r>
            <a:endParaRPr lang="en-US" dirty="0"/>
          </a:p>
        </p:txBody>
      </p:sp>
      <p:sp>
        <p:nvSpPr>
          <p:cNvPr id="4" name="Content Placeholder 3"/>
          <p:cNvSpPr>
            <a:spLocks noGrp="1"/>
          </p:cNvSpPr>
          <p:nvPr>
            <p:ph sz="quarter" idx="10"/>
          </p:nvPr>
        </p:nvSpPr>
        <p:spPr>
          <a:xfrm>
            <a:off x="628649" y="1949713"/>
            <a:ext cx="3890451" cy="3294863"/>
          </a:xfrm>
          <a:prstGeom prst="rect">
            <a:avLst/>
          </a:prstGeom>
        </p:spPr>
        <p:txBody>
          <a:bodyPr/>
          <a:lstStyle>
            <a:lvl1pPr>
              <a:defRPr sz="135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50">
                <a:latin typeface="Arial" panose="020B0604020202020204" pitchFamily="34" charset="0"/>
                <a:cs typeface="Arial" panose="020B0604020202020204" pitchFamily="34" charset="0"/>
              </a:defRPr>
            </a:lvl4pPr>
            <a:lvl5pPr>
              <a:defRPr sz="1350">
                <a:latin typeface="Arial" panose="020B0604020202020204" pitchFamily="34" charset="0"/>
                <a:cs typeface="Arial" panose="020B0604020202020204" pitchFamily="34" charset="0"/>
              </a:defRPr>
            </a:lvl5pPr>
          </a:lstStyle>
          <a:p>
            <a:pPr lvl="0"/>
            <a:endParaRPr lang="en-US" dirty="0"/>
          </a:p>
        </p:txBody>
      </p:sp>
      <p:sp>
        <p:nvSpPr>
          <p:cNvPr id="5" name="Content Placeholder 3"/>
          <p:cNvSpPr>
            <a:spLocks noGrp="1"/>
          </p:cNvSpPr>
          <p:nvPr>
            <p:ph sz="quarter" idx="11"/>
          </p:nvPr>
        </p:nvSpPr>
        <p:spPr>
          <a:xfrm>
            <a:off x="4708026" y="1949711"/>
            <a:ext cx="3807324" cy="3294864"/>
          </a:xfrm>
          <a:prstGeom prst="rect">
            <a:avLst/>
          </a:prstGeom>
        </p:spPr>
        <p:txBody>
          <a:bodyPr/>
          <a:lstStyle>
            <a:lvl1pPr>
              <a:defRPr sz="135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50">
                <a:latin typeface="Arial" panose="020B0604020202020204" pitchFamily="34" charset="0"/>
                <a:cs typeface="Arial" panose="020B0604020202020204" pitchFamily="34" charset="0"/>
              </a:defRPr>
            </a:lvl4pPr>
            <a:lvl5pPr>
              <a:defRPr sz="1350">
                <a:latin typeface="Arial" panose="020B0604020202020204" pitchFamily="34" charset="0"/>
                <a:cs typeface="Arial" panose="020B0604020202020204" pitchFamily="34" charset="0"/>
              </a:defRPr>
            </a:lvl5pPr>
          </a:lstStyle>
          <a:p>
            <a:pPr lvl="0"/>
            <a:endParaRPr lang="en-US" dirty="0"/>
          </a:p>
        </p:txBody>
      </p:sp>
      <p:sp>
        <p:nvSpPr>
          <p:cNvPr id="3" name="TextBox 2"/>
          <p:cNvSpPr txBox="1"/>
          <p:nvPr userDrawn="1"/>
        </p:nvSpPr>
        <p:spPr>
          <a:xfrm>
            <a:off x="628649" y="1284695"/>
            <a:ext cx="3890451" cy="369332"/>
          </a:xfrm>
          <a:prstGeom prst="rect">
            <a:avLst/>
          </a:prstGeom>
          <a:noFill/>
        </p:spPr>
        <p:txBody>
          <a:bodyPr wrap="square" rtlCol="0">
            <a:spAutoFit/>
          </a:bodyPr>
          <a:lstStyle/>
          <a:p>
            <a:r>
              <a:rPr lang="en-US" sz="1800" b="1" dirty="0" smtClean="0">
                <a:solidFill>
                  <a:srgbClr val="00607F"/>
                </a:solidFill>
                <a:latin typeface="Arial" panose="020B0604020202020204" pitchFamily="34" charset="0"/>
                <a:cs typeface="Arial" panose="020B0604020202020204" pitchFamily="34" charset="0"/>
              </a:rPr>
              <a:t>Subheading</a:t>
            </a:r>
            <a:endParaRPr lang="en-US" sz="1800" b="1" dirty="0">
              <a:solidFill>
                <a:srgbClr val="00607F"/>
              </a:solidFill>
              <a:latin typeface="Arial" panose="020B0604020202020204" pitchFamily="34" charset="0"/>
              <a:cs typeface="Arial" panose="020B0604020202020204" pitchFamily="34" charset="0"/>
            </a:endParaRPr>
          </a:p>
        </p:txBody>
      </p:sp>
      <p:sp>
        <p:nvSpPr>
          <p:cNvPr id="6" name="TextBox 5"/>
          <p:cNvSpPr txBox="1"/>
          <p:nvPr userDrawn="1"/>
        </p:nvSpPr>
        <p:spPr>
          <a:xfrm>
            <a:off x="4671500" y="1295687"/>
            <a:ext cx="3890451" cy="369332"/>
          </a:xfrm>
          <a:prstGeom prst="rect">
            <a:avLst/>
          </a:prstGeom>
          <a:noFill/>
        </p:spPr>
        <p:txBody>
          <a:bodyPr wrap="square" rtlCol="0">
            <a:spAutoFit/>
          </a:bodyPr>
          <a:lstStyle/>
          <a:p>
            <a:r>
              <a:rPr lang="en-US" sz="1800" b="1" dirty="0" smtClean="0">
                <a:solidFill>
                  <a:srgbClr val="00607F"/>
                </a:solidFill>
                <a:latin typeface="Arial" panose="020B0604020202020204" pitchFamily="34" charset="0"/>
                <a:cs typeface="Arial" panose="020B0604020202020204" pitchFamily="34" charset="0"/>
              </a:rPr>
              <a:t>Subheading</a:t>
            </a:r>
            <a:endParaRPr lang="en-US" sz="1800" b="1" dirty="0">
              <a:solidFill>
                <a:srgbClr val="00607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485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58290D-5D1B-4EEE-9984-BF449102285F}" type="datetimeFigureOut">
              <a:rPr lang="en-US" smtClean="0"/>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2717723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58290D-5D1B-4EEE-9984-BF449102285F}" type="datetimeFigureOut">
              <a:rPr lang="en-US" smtClean="0"/>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405583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58290D-5D1B-4EEE-9984-BF449102285F}" type="datetimeFigureOut">
              <a:rPr lang="en-US" smtClean="0"/>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2888069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58290D-5D1B-4EEE-9984-BF449102285F}" type="datetimeFigureOut">
              <a:rPr lang="en-US" smtClean="0"/>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3363137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58290D-5D1B-4EEE-9984-BF449102285F}" type="datetimeFigureOut">
              <a:rPr lang="en-US" smtClean="0"/>
              <a:t>5/16/2018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75521F-6812-4306-A876-7542C969E791}" type="slidenum">
              <a:rPr lang="en-US" smtClean="0"/>
              <a:t>‹#›</a:t>
            </a:fld>
            <a:endParaRPr lang="en-US"/>
          </a:p>
        </p:txBody>
      </p:sp>
    </p:spTree>
    <p:extLst>
      <p:ext uri="{BB962C8B-B14F-4D97-AF65-F5344CB8AC3E}">
        <p14:creationId xmlns:p14="http://schemas.microsoft.com/office/powerpoint/2010/main" val="29354287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image" Target="../media/image1.jp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6"/>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5049924"/>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8290D-5D1B-4EEE-9984-BF449102285F}" type="datetimeFigureOut">
              <a:rPr lang="en-US" smtClean="0"/>
              <a:t>5/16/2018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5521F-6812-4306-A876-7542C969E791}" type="slidenum">
              <a:rPr lang="en-US" smtClean="0"/>
              <a:t>‹#›</a:t>
            </a:fld>
            <a:endParaRPr lang="en-US"/>
          </a:p>
        </p:txBody>
      </p:sp>
    </p:spTree>
    <p:extLst>
      <p:ext uri="{BB962C8B-B14F-4D97-AF65-F5344CB8AC3E}">
        <p14:creationId xmlns:p14="http://schemas.microsoft.com/office/powerpoint/2010/main" val="287296801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7"/>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1738898"/>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hyperlink" Target="mailto:phil.baker@nebraska.gov" TargetMode="External"/><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6322" y="1665680"/>
            <a:ext cx="4265676" cy="1988108"/>
          </a:xfrm>
          <a:prstGeom prst="rect">
            <a:avLst/>
          </a:prstGeom>
          <a:noFill/>
        </p:spPr>
        <p:txBody>
          <a:bodyPr wrap="square" rtlCol="0" anchor="ctr" anchorCtr="0">
            <a:spAutoFit/>
          </a:bodyPr>
          <a:lstStyle/>
          <a:p>
            <a:pPr algn="ctr"/>
            <a:r>
              <a:rPr lang="en-US" sz="3300" b="1" dirty="0">
                <a:solidFill>
                  <a:srgbClr val="00607F"/>
                </a:solidFill>
                <a:latin typeface="Montserrat"/>
              </a:rPr>
              <a:t>Nebraska Enhanced Wage Records</a:t>
            </a:r>
          </a:p>
          <a:p>
            <a:endParaRPr lang="en-US" sz="1519" b="1" dirty="0">
              <a:solidFill>
                <a:srgbClr val="00607F"/>
              </a:solidFill>
              <a:latin typeface="Montserrat"/>
            </a:endParaRPr>
          </a:p>
          <a:p>
            <a:pPr algn="ctr"/>
            <a:r>
              <a:rPr lang="en-US" sz="2100" b="1" dirty="0">
                <a:solidFill>
                  <a:schemeClr val="accent1">
                    <a:lumMod val="50000"/>
                  </a:schemeClr>
                </a:solidFill>
              </a:rPr>
              <a:t>Nebraska’s Experience so Far or Be Careful What You Ask For !?#%</a:t>
            </a:r>
          </a:p>
        </p:txBody>
      </p:sp>
    </p:spTree>
    <p:extLst>
      <p:ext uri="{BB962C8B-B14F-4D97-AF65-F5344CB8AC3E}">
        <p14:creationId xmlns:p14="http://schemas.microsoft.com/office/powerpoint/2010/main" val="3491085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sz="quarter" idx="10"/>
          </p:nvPr>
        </p:nvSpPr>
        <p:spPr>
          <a:xfrm>
            <a:off x="628650" y="1374617"/>
            <a:ext cx="7886700" cy="4608494"/>
          </a:xfrm>
        </p:spPr>
        <p:txBody>
          <a:bodyPr/>
          <a:lstStyle/>
          <a:p>
            <a:r>
              <a:rPr lang="en-US" dirty="0" smtClean="0"/>
              <a:t>Identify some specific uses for the added data</a:t>
            </a:r>
          </a:p>
          <a:p>
            <a:pPr lvl="1"/>
            <a:r>
              <a:rPr lang="en-US" dirty="0" smtClean="0"/>
              <a:t>What would the addition of Hours allow you to do</a:t>
            </a:r>
          </a:p>
          <a:p>
            <a:pPr lvl="1"/>
            <a:r>
              <a:rPr lang="en-US" dirty="0" smtClean="0"/>
              <a:t>What would the addition of Occupations allow you to do</a:t>
            </a:r>
          </a:p>
          <a:p>
            <a:pPr lvl="1"/>
            <a:r>
              <a:rPr lang="en-US" dirty="0" smtClean="0"/>
              <a:t>Identify Customers that would use the data/information</a:t>
            </a:r>
          </a:p>
          <a:p>
            <a:pPr lvl="2">
              <a:buFont typeface="Courier New" panose="02070309020205020404" pitchFamily="49" charset="0"/>
              <a:buChar char="o"/>
            </a:pPr>
            <a:r>
              <a:rPr lang="en-US" dirty="0"/>
              <a:t>	</a:t>
            </a:r>
            <a:r>
              <a:rPr lang="en-US" dirty="0" smtClean="0"/>
              <a:t>Why would it help them?</a:t>
            </a:r>
          </a:p>
          <a:p>
            <a:pPr lvl="1"/>
            <a:r>
              <a:rPr lang="en-US" dirty="0" smtClean="0"/>
              <a:t> Have a rough plan for how you will handle the data 	if these fields are added</a:t>
            </a:r>
          </a:p>
          <a:p>
            <a:pPr lvl="1"/>
            <a:r>
              <a:rPr lang="en-US" dirty="0"/>
              <a:t>	</a:t>
            </a:r>
            <a:r>
              <a:rPr lang="en-US" dirty="0" smtClean="0"/>
              <a:t>Don’t expect UI to deal with the data, it is not their 	responsibility</a:t>
            </a:r>
          </a:p>
          <a:p>
            <a:pPr lvl="1"/>
            <a:endParaRPr lang="en-US" dirty="0"/>
          </a:p>
        </p:txBody>
      </p:sp>
    </p:spTree>
    <p:extLst>
      <p:ext uri="{BB962C8B-B14F-4D97-AF65-F5344CB8AC3E}">
        <p14:creationId xmlns:p14="http://schemas.microsoft.com/office/powerpoint/2010/main" val="3917824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5600" y="598312"/>
            <a:ext cx="5926667" cy="830997"/>
          </a:xfrm>
          <a:prstGeom prst="rect">
            <a:avLst/>
          </a:prstGeom>
          <a:noFill/>
        </p:spPr>
        <p:txBody>
          <a:bodyPr wrap="square" rtlCol="0">
            <a:spAutoFit/>
          </a:bodyPr>
          <a:lstStyle/>
          <a:p>
            <a:r>
              <a:rPr lang="en-US" sz="4800" b="1" dirty="0" smtClean="0">
                <a:solidFill>
                  <a:schemeClr val="accent1">
                    <a:lumMod val="50000"/>
                  </a:schemeClr>
                </a:solidFill>
              </a:rPr>
              <a:t>Recommendations*</a:t>
            </a:r>
            <a:endParaRPr lang="en-US" sz="4800" b="1" dirty="0">
              <a:solidFill>
                <a:schemeClr val="accent1">
                  <a:lumMod val="50000"/>
                </a:schemeClr>
              </a:solidFill>
            </a:endParaRPr>
          </a:p>
        </p:txBody>
      </p:sp>
      <p:sp>
        <p:nvSpPr>
          <p:cNvPr id="4" name="TextBox 3"/>
          <p:cNvSpPr txBox="1"/>
          <p:nvPr/>
        </p:nvSpPr>
        <p:spPr>
          <a:xfrm>
            <a:off x="485422" y="1535289"/>
            <a:ext cx="8455378" cy="5601533"/>
          </a:xfrm>
          <a:prstGeom prst="rect">
            <a:avLst/>
          </a:prstGeom>
          <a:noFill/>
        </p:spPr>
        <p:txBody>
          <a:bodyPr wrap="square" rtlCol="0">
            <a:spAutoFit/>
          </a:bodyPr>
          <a:lstStyle/>
          <a:p>
            <a:pPr marL="285750" indent="-285750">
              <a:buFont typeface="Arial" panose="020B0604020202020204" pitchFamily="34" charset="0"/>
              <a:buChar char="•"/>
            </a:pPr>
            <a:r>
              <a:rPr lang="en-US" sz="2800" dirty="0"/>
              <a:t>Plan for and add extra fields all at once (even if they are still just a block of filler text for </a:t>
            </a:r>
            <a:r>
              <a:rPr lang="en-US" sz="2800" dirty="0" smtClean="0"/>
              <a:t>now)</a:t>
            </a:r>
          </a:p>
          <a:p>
            <a:pPr marL="285750" indent="-285750">
              <a:buFont typeface="Arial" panose="020B0604020202020204" pitchFamily="34" charset="0"/>
              <a:buChar char="•"/>
            </a:pPr>
            <a:r>
              <a:rPr lang="en-US" sz="2800" dirty="0" smtClean="0"/>
              <a:t>One-time </a:t>
            </a:r>
            <a:r>
              <a:rPr lang="en-US" sz="2800" dirty="0"/>
              <a:t>burden for employers to edit reports instead of multiple </a:t>
            </a:r>
            <a:r>
              <a:rPr lang="en-US" sz="2800" dirty="0" smtClean="0"/>
              <a:t>changes</a:t>
            </a:r>
          </a:p>
          <a:p>
            <a:pPr marL="285750" indent="-285750">
              <a:buFont typeface="Arial" panose="020B0604020202020204" pitchFamily="34" charset="0"/>
              <a:buChar char="•"/>
            </a:pPr>
            <a:r>
              <a:rPr lang="en-US" sz="2800" dirty="0" smtClean="0"/>
              <a:t>Once </a:t>
            </a:r>
            <a:r>
              <a:rPr lang="en-US" sz="2800" dirty="0"/>
              <a:t>the word is on the street you are collecting this data you will get </a:t>
            </a:r>
            <a:r>
              <a:rPr lang="en-US" sz="2800" dirty="0" smtClean="0"/>
              <a:t>questions</a:t>
            </a:r>
          </a:p>
          <a:p>
            <a:pPr marL="285750" indent="-285750">
              <a:buFont typeface="Arial" panose="020B0604020202020204" pitchFamily="34" charset="0"/>
              <a:buChar char="•"/>
            </a:pPr>
            <a:r>
              <a:rPr lang="en-US" sz="2800" dirty="0"/>
              <a:t>Be open to doing it on a voluntary </a:t>
            </a:r>
            <a:r>
              <a:rPr lang="en-US" sz="2800" dirty="0" smtClean="0"/>
              <a:t>basis</a:t>
            </a:r>
          </a:p>
          <a:p>
            <a:endParaRPr lang="en-US" dirty="0"/>
          </a:p>
          <a:p>
            <a:endParaRPr lang="en-US" dirty="0" smtClean="0"/>
          </a:p>
          <a:p>
            <a:pPr lvl="1"/>
            <a:endParaRPr lang="en-US" dirty="0" smtClean="0"/>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453434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effectLst>
                  <a:outerShdw blurRad="38100" dist="38100" dir="2700000" algn="tl">
                    <a:srgbClr val="000000">
                      <a:alpha val="43137"/>
                    </a:srgbClr>
                  </a:outerShdw>
                </a:effectLst>
              </a:rPr>
              <a:t>Nebraska Department of Labor – Office of Labor Market Information</a:t>
            </a:r>
            <a:endParaRPr lang="en-US" sz="28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600450" y="731520"/>
            <a:ext cx="4869180" cy="3761458"/>
          </a:xfrm>
        </p:spPr>
        <p:txBody>
          <a:bodyPr>
            <a:normAutofit/>
          </a:bodyPr>
          <a:lstStyle/>
          <a:p>
            <a:pPr algn="ctr"/>
            <a:r>
              <a:rPr lang="en-US" sz="3000" dirty="0">
                <a:effectLst>
                  <a:outerShdw blurRad="38100" dist="38100" dir="2700000" algn="tl">
                    <a:srgbClr val="000000">
                      <a:alpha val="43137"/>
                    </a:srgbClr>
                  </a:outerShdw>
                </a:effectLst>
              </a:rPr>
              <a:t>More </a:t>
            </a:r>
            <a:r>
              <a:rPr lang="en-US" sz="3000" dirty="0" smtClean="0">
                <a:effectLst>
                  <a:outerShdw blurRad="38100" dist="38100" dir="2700000" algn="tl">
                    <a:srgbClr val="000000">
                      <a:alpha val="43137"/>
                    </a:srgbClr>
                  </a:outerShdw>
                </a:effectLst>
              </a:rPr>
              <a:t>Labor Market Information visit </a:t>
            </a:r>
            <a:r>
              <a:rPr lang="en-US" sz="3000" dirty="0">
                <a:effectLst>
                  <a:outerShdw blurRad="38100" dist="38100" dir="2700000" algn="tl">
                    <a:srgbClr val="000000">
                      <a:alpha val="43137"/>
                    </a:srgbClr>
                  </a:outerShdw>
                </a:effectLst>
              </a:rPr>
              <a:t>our Web Site</a:t>
            </a:r>
          </a:p>
          <a:p>
            <a:pPr algn="ctr"/>
            <a:r>
              <a:rPr lang="en-US" sz="3000" dirty="0" smtClean="0">
                <a:solidFill>
                  <a:schemeClr val="tx2"/>
                </a:solidFill>
                <a:effectLst>
                  <a:outerShdw blurRad="38100" dist="38100" dir="2700000" algn="tl">
                    <a:srgbClr val="000000">
                      <a:alpha val="43137"/>
                    </a:srgbClr>
                  </a:outerShdw>
                </a:effectLst>
              </a:rPr>
              <a:t>Neworks.Nebraska.gov</a:t>
            </a:r>
          </a:p>
          <a:p>
            <a:pPr algn="ctr"/>
            <a:r>
              <a:rPr lang="en-US" sz="3000" dirty="0" smtClean="0">
                <a:effectLst>
                  <a:outerShdw blurRad="38100" dist="38100" dir="2700000" algn="tl">
                    <a:srgbClr val="000000">
                      <a:alpha val="43137"/>
                    </a:srgbClr>
                  </a:outerShdw>
                </a:effectLst>
              </a:rPr>
              <a:t>Click</a:t>
            </a:r>
            <a:endParaRPr lang="en-US" sz="3000" dirty="0">
              <a:effectLst>
                <a:outerShdw blurRad="38100" dist="38100" dir="2700000" algn="tl">
                  <a:srgbClr val="000000">
                    <a:alpha val="43137"/>
                  </a:srgbClr>
                </a:outerShdw>
              </a:effectLst>
            </a:endParaRPr>
          </a:p>
          <a:p>
            <a:pPr algn="ctr"/>
            <a:r>
              <a:rPr lang="en-US" sz="3000" dirty="0">
                <a:effectLst>
                  <a:outerShdw blurRad="38100" dist="38100" dir="2700000" algn="tl">
                    <a:srgbClr val="000000">
                      <a:alpha val="43137"/>
                    </a:srgbClr>
                  </a:outerShdw>
                </a:effectLst>
              </a:rPr>
              <a:t> Labor Market Analysis</a:t>
            </a:r>
          </a:p>
        </p:txBody>
      </p:sp>
      <p:sp>
        <p:nvSpPr>
          <p:cNvPr id="4" name="Text Placeholder 3"/>
          <p:cNvSpPr>
            <a:spLocks noGrp="1"/>
          </p:cNvSpPr>
          <p:nvPr>
            <p:ph type="body" sz="half" idx="2"/>
          </p:nvPr>
        </p:nvSpPr>
        <p:spPr>
          <a:xfrm>
            <a:off x="0" y="2926080"/>
            <a:ext cx="3025422" cy="3379124"/>
          </a:xfrm>
          <a:noFill/>
        </p:spPr>
        <p:txBody>
          <a:bodyPr>
            <a:normAutofit/>
          </a:bodyPr>
          <a:lstStyle/>
          <a:p>
            <a:pPr algn="ctr"/>
            <a:endParaRPr lang="en-US" sz="1500" dirty="0"/>
          </a:p>
          <a:p>
            <a:pPr algn="ctr"/>
            <a:r>
              <a:rPr lang="en-US" sz="2000" dirty="0">
                <a:effectLst>
                  <a:outerShdw blurRad="38100" dist="38100" dir="2700000" algn="tl">
                    <a:srgbClr val="000000">
                      <a:alpha val="43137"/>
                    </a:srgbClr>
                  </a:outerShdw>
                </a:effectLst>
              </a:rPr>
              <a:t>Presented by:</a:t>
            </a:r>
          </a:p>
          <a:p>
            <a:pPr algn="ctr"/>
            <a:r>
              <a:rPr lang="en-US" sz="2000" dirty="0">
                <a:effectLst>
                  <a:outerShdw blurRad="38100" dist="38100" dir="2700000" algn="tl">
                    <a:srgbClr val="000000">
                      <a:alpha val="43137"/>
                    </a:srgbClr>
                  </a:outerShdw>
                </a:effectLst>
              </a:rPr>
              <a:t>Phillip A. Baker </a:t>
            </a:r>
          </a:p>
          <a:p>
            <a:pPr algn="ctr"/>
            <a:r>
              <a:rPr lang="en-US" sz="2000" dirty="0">
                <a:effectLst>
                  <a:outerShdw blurRad="38100" dist="38100" dir="2700000" algn="tl">
                    <a:srgbClr val="000000">
                      <a:alpha val="43137"/>
                    </a:srgbClr>
                  </a:outerShdw>
                </a:effectLst>
              </a:rPr>
              <a:t>Email </a:t>
            </a:r>
            <a:r>
              <a:rPr lang="en-US" sz="2000" dirty="0">
                <a:effectLst>
                  <a:outerShdw blurRad="38100" dist="38100" dir="2700000" algn="tl">
                    <a:srgbClr val="000000">
                      <a:alpha val="43137"/>
                    </a:srgbClr>
                  </a:outerShdw>
                </a:effectLst>
                <a:hlinkClick r:id="rId3"/>
              </a:rPr>
              <a:t>phil.baker@nebraska.gov</a:t>
            </a:r>
            <a:endParaRPr lang="en-US" sz="2000" dirty="0">
              <a:effectLst>
                <a:outerShdw blurRad="38100" dist="38100" dir="2700000" algn="tl">
                  <a:srgbClr val="000000">
                    <a:alpha val="43137"/>
                  </a:srgbClr>
                </a:outerShdw>
              </a:effectLst>
            </a:endParaRPr>
          </a:p>
          <a:p>
            <a:pPr algn="ctr"/>
            <a:r>
              <a:rPr lang="en-US" sz="2000" dirty="0">
                <a:effectLst>
                  <a:outerShdw blurRad="38100" dist="38100" dir="2700000" algn="tl">
                    <a:srgbClr val="000000">
                      <a:alpha val="43137"/>
                    </a:srgbClr>
                  </a:outerShdw>
                </a:effectLst>
              </a:rPr>
              <a:t>Phone </a:t>
            </a:r>
            <a:r>
              <a:rPr lang="en-US" sz="2000" dirty="0" smtClean="0">
                <a:effectLst>
                  <a:outerShdw blurRad="38100" dist="38100" dir="2700000" algn="tl">
                    <a:srgbClr val="000000">
                      <a:alpha val="43137"/>
                    </a:srgbClr>
                  </a:outerShdw>
                </a:effectLst>
              </a:rPr>
              <a:t>402-471-9964</a:t>
            </a:r>
          </a:p>
          <a:p>
            <a:pPr algn="ctr"/>
            <a:r>
              <a:rPr lang="en-US" sz="2000" dirty="0" smtClean="0">
                <a:effectLst>
                  <a:outerShdw blurRad="38100" dist="38100" dir="2700000" algn="tl">
                    <a:srgbClr val="000000">
                      <a:alpha val="43137"/>
                    </a:srgbClr>
                  </a:outerShdw>
                </a:effectLst>
              </a:rPr>
              <a:t>May 22, 2018</a:t>
            </a:r>
            <a:endParaRPr 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095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Background	</a:t>
            </a:r>
            <a:endParaRPr lang="en-US" dirty="0">
              <a:latin typeface="Arial Black" panose="020B0A04020102020204" pitchFamily="34" charset="0"/>
            </a:endParaRPr>
          </a:p>
        </p:txBody>
      </p:sp>
      <p:sp>
        <p:nvSpPr>
          <p:cNvPr id="3" name="Content Placeholder 2"/>
          <p:cNvSpPr>
            <a:spLocks noGrp="1"/>
          </p:cNvSpPr>
          <p:nvPr>
            <p:ph sz="quarter" idx="10"/>
          </p:nvPr>
        </p:nvSpPr>
        <p:spPr/>
        <p:txBody>
          <a:bodyPr/>
          <a:lstStyle/>
          <a:p>
            <a:r>
              <a:rPr lang="en-US" dirty="0"/>
              <a:t>History of using administrative records</a:t>
            </a:r>
          </a:p>
          <a:p>
            <a:pPr lvl="1"/>
            <a:r>
              <a:rPr lang="en-US" dirty="0"/>
              <a:t>Motor Vehicles &amp; Wage Record matches</a:t>
            </a:r>
          </a:p>
          <a:p>
            <a:pPr lvl="1"/>
            <a:r>
              <a:rPr lang="en-US" dirty="0"/>
              <a:t>College graduate outcomes</a:t>
            </a:r>
          </a:p>
          <a:p>
            <a:pPr lvl="1"/>
            <a:r>
              <a:rPr lang="en-US" dirty="0"/>
              <a:t>Push for job titles to be added to wage </a:t>
            </a:r>
            <a:r>
              <a:rPr lang="en-US" dirty="0" smtClean="0"/>
              <a:t>records</a:t>
            </a:r>
          </a:p>
          <a:p>
            <a:pPr marL="342900" lvl="1" indent="0">
              <a:buNone/>
            </a:pPr>
            <a:endParaRPr lang="en-US" dirty="0"/>
          </a:p>
          <a:p>
            <a:r>
              <a:rPr lang="en-US" dirty="0"/>
              <a:t>Workforce Data Quality Initiative (WDQI) grant</a:t>
            </a:r>
          </a:p>
          <a:p>
            <a:pPr lvl="1"/>
            <a:r>
              <a:rPr lang="en-US" dirty="0"/>
              <a:t>Development of data warehouse</a:t>
            </a:r>
          </a:p>
          <a:p>
            <a:pPr lvl="1"/>
            <a:r>
              <a:rPr lang="en-US" dirty="0"/>
              <a:t>Expansion of internal data</a:t>
            </a:r>
          </a:p>
          <a:p>
            <a:pPr lvl="1"/>
            <a:r>
              <a:rPr lang="en-US" dirty="0"/>
              <a:t>Additional external data</a:t>
            </a:r>
          </a:p>
          <a:p>
            <a:pPr lvl="1"/>
            <a:r>
              <a:rPr lang="en-US" dirty="0"/>
              <a:t>Renewed push for expanded wage records</a:t>
            </a:r>
          </a:p>
          <a:p>
            <a:endParaRPr lang="en-US" dirty="0"/>
          </a:p>
        </p:txBody>
      </p:sp>
    </p:spTree>
    <p:extLst>
      <p:ext uri="{BB962C8B-B14F-4D97-AF65-F5344CB8AC3E}">
        <p14:creationId xmlns:p14="http://schemas.microsoft.com/office/powerpoint/2010/main" val="1232630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Barriers to Wage Record Expansion</a:t>
            </a:r>
          </a:p>
        </p:txBody>
      </p:sp>
      <p:sp>
        <p:nvSpPr>
          <p:cNvPr id="3" name="Content Placeholder 2"/>
          <p:cNvSpPr>
            <a:spLocks noGrp="1"/>
          </p:cNvSpPr>
          <p:nvPr>
            <p:ph sz="quarter" idx="10"/>
          </p:nvPr>
        </p:nvSpPr>
        <p:spPr>
          <a:xfrm>
            <a:off x="628650" y="1645919"/>
            <a:ext cx="7886700" cy="3867913"/>
          </a:xfrm>
        </p:spPr>
        <p:txBody>
          <a:bodyPr/>
          <a:lstStyle/>
          <a:p>
            <a:r>
              <a:rPr lang="en-US" dirty="0"/>
              <a:t>Cost</a:t>
            </a:r>
          </a:p>
          <a:p>
            <a:r>
              <a:rPr lang="en-US" dirty="0"/>
              <a:t>Internal pressure (no desire, inflexible systems, etc.)</a:t>
            </a:r>
          </a:p>
          <a:p>
            <a:r>
              <a:rPr lang="en-US" dirty="0"/>
              <a:t>Employer burden (real or imagined</a:t>
            </a:r>
            <a:r>
              <a:rPr lang="en-US" dirty="0" smtClean="0"/>
              <a:t>)</a:t>
            </a:r>
          </a:p>
          <a:p>
            <a:r>
              <a:rPr lang="en-US" dirty="0" smtClean="0"/>
              <a:t>Not UI related</a:t>
            </a:r>
            <a:endParaRPr lang="en-US" dirty="0"/>
          </a:p>
          <a:p>
            <a:endParaRPr lang="en-US" dirty="0"/>
          </a:p>
        </p:txBody>
      </p:sp>
    </p:spTree>
    <p:extLst>
      <p:ext uri="{BB962C8B-B14F-4D97-AF65-F5344CB8AC3E}">
        <p14:creationId xmlns:p14="http://schemas.microsoft.com/office/powerpoint/2010/main" val="3169639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491107"/>
          </a:xfrm>
        </p:spPr>
        <p:txBody>
          <a:bodyPr/>
          <a:lstStyle/>
          <a:p>
            <a:r>
              <a:rPr lang="en-US" dirty="0"/>
              <a:t>New Fields – Research &amp; Discussion</a:t>
            </a:r>
          </a:p>
        </p:txBody>
      </p:sp>
      <p:sp>
        <p:nvSpPr>
          <p:cNvPr id="3" name="Content Placeholder 2"/>
          <p:cNvSpPr>
            <a:spLocks noGrp="1"/>
          </p:cNvSpPr>
          <p:nvPr>
            <p:ph sz="quarter" idx="10"/>
          </p:nvPr>
        </p:nvSpPr>
        <p:spPr>
          <a:xfrm>
            <a:off x="628650" y="1783080"/>
            <a:ext cx="7886700" cy="4261104"/>
          </a:xfrm>
        </p:spPr>
        <p:txBody>
          <a:bodyPr/>
          <a:lstStyle/>
          <a:p>
            <a:r>
              <a:rPr lang="en-US" dirty="0"/>
              <a:t>Workforce Information Council (</a:t>
            </a:r>
            <a:r>
              <a:rPr lang="en-US" dirty="0" smtClean="0"/>
              <a:t>WIC/WIAC) </a:t>
            </a:r>
            <a:endParaRPr lang="en-US" dirty="0"/>
          </a:p>
          <a:p>
            <a:pPr lvl="1"/>
            <a:r>
              <a:rPr lang="en-US" dirty="0"/>
              <a:t>Administrative Wage Record Enhancement Study Group report</a:t>
            </a:r>
          </a:p>
          <a:p>
            <a:pPr lvl="2"/>
            <a:r>
              <a:rPr lang="en-US" dirty="0"/>
              <a:t>Review of other states</a:t>
            </a:r>
          </a:p>
          <a:p>
            <a:r>
              <a:rPr lang="en-US" dirty="0"/>
              <a:t>Unemployment Insurance related</a:t>
            </a:r>
          </a:p>
          <a:p>
            <a:r>
              <a:rPr lang="en-US" dirty="0"/>
              <a:t>Focus on unmet data needs (hours worked, pay rates, staffing)</a:t>
            </a:r>
          </a:p>
          <a:p>
            <a:r>
              <a:rPr lang="en-US" dirty="0"/>
              <a:t>Discussion of additional fields needed </a:t>
            </a:r>
          </a:p>
          <a:p>
            <a:endParaRPr lang="en-US" dirty="0"/>
          </a:p>
        </p:txBody>
      </p:sp>
    </p:spTree>
    <p:extLst>
      <p:ext uri="{BB962C8B-B14F-4D97-AF65-F5344CB8AC3E}">
        <p14:creationId xmlns:p14="http://schemas.microsoft.com/office/powerpoint/2010/main" val="4105621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Tipping point</a:t>
            </a:r>
          </a:p>
        </p:txBody>
      </p:sp>
      <p:sp>
        <p:nvSpPr>
          <p:cNvPr id="3" name="Content Placeholder 2"/>
          <p:cNvSpPr>
            <a:spLocks noGrp="1"/>
          </p:cNvSpPr>
          <p:nvPr>
            <p:ph sz="quarter" idx="10"/>
          </p:nvPr>
        </p:nvSpPr>
        <p:spPr/>
        <p:txBody>
          <a:bodyPr/>
          <a:lstStyle/>
          <a:p>
            <a:r>
              <a:rPr lang="en-US" dirty="0"/>
              <a:t>Data-friendly administration</a:t>
            </a:r>
          </a:p>
          <a:p>
            <a:r>
              <a:rPr lang="en-US" dirty="0"/>
              <a:t>Unmet data needs</a:t>
            </a:r>
          </a:p>
          <a:p>
            <a:pPr lvl="1"/>
            <a:r>
              <a:rPr lang="en-US" dirty="0"/>
              <a:t>Incentive program review (full- &amp; part-time, pay at incentivized companies)</a:t>
            </a:r>
          </a:p>
          <a:p>
            <a:pPr lvl="1"/>
            <a:r>
              <a:rPr lang="en-US" dirty="0"/>
              <a:t>Short-time compensation program</a:t>
            </a:r>
          </a:p>
          <a:p>
            <a:pPr lvl="1"/>
            <a:r>
              <a:rPr lang="en-US" dirty="0"/>
              <a:t>Graduates and other education data linkages</a:t>
            </a:r>
          </a:p>
          <a:p>
            <a:r>
              <a:rPr lang="en-US" dirty="0"/>
              <a:t>Timing (other file &amp; system changes being done)</a:t>
            </a:r>
          </a:p>
          <a:p>
            <a:endParaRPr lang="en-US" dirty="0"/>
          </a:p>
        </p:txBody>
      </p:sp>
    </p:spTree>
    <p:extLst>
      <p:ext uri="{BB962C8B-B14F-4D97-AF65-F5344CB8AC3E}">
        <p14:creationId xmlns:p14="http://schemas.microsoft.com/office/powerpoint/2010/main" val="1793572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Elements Added</a:t>
            </a:r>
          </a:p>
        </p:txBody>
      </p:sp>
      <p:sp>
        <p:nvSpPr>
          <p:cNvPr id="3" name="Content Placeholder 2"/>
          <p:cNvSpPr>
            <a:spLocks noGrp="1"/>
          </p:cNvSpPr>
          <p:nvPr>
            <p:ph sz="quarter" idx="10"/>
          </p:nvPr>
        </p:nvSpPr>
        <p:spPr>
          <a:xfrm>
            <a:off x="327378" y="1191736"/>
            <a:ext cx="8432800" cy="4998752"/>
          </a:xfrm>
        </p:spPr>
        <p:txBody>
          <a:bodyPr/>
          <a:lstStyle/>
          <a:p>
            <a:r>
              <a:rPr lang="en-US" dirty="0"/>
              <a:t>Fields added in the “filler” space of fixed width file layout</a:t>
            </a:r>
          </a:p>
          <a:p>
            <a:r>
              <a:rPr lang="en-US" dirty="0"/>
              <a:t>Optional new fields</a:t>
            </a:r>
          </a:p>
          <a:p>
            <a:pPr lvl="1"/>
            <a:r>
              <a:rPr lang="en-US" dirty="0"/>
              <a:t>Hours Paid</a:t>
            </a:r>
          </a:p>
          <a:p>
            <a:pPr lvl="1"/>
            <a:r>
              <a:rPr lang="en-US" dirty="0"/>
              <a:t>Job Title</a:t>
            </a:r>
          </a:p>
          <a:p>
            <a:pPr lvl="1"/>
            <a:r>
              <a:rPr lang="en-US" dirty="0"/>
              <a:t>Standard Occupational Classification (SOC</a:t>
            </a:r>
            <a:r>
              <a:rPr lang="en-US" dirty="0" smtClean="0"/>
              <a:t>) this not seen on UI entry screen Internal use only</a:t>
            </a:r>
            <a:endParaRPr lang="en-US" dirty="0"/>
          </a:p>
          <a:p>
            <a:r>
              <a:rPr lang="en-US" dirty="0"/>
              <a:t>Data systems clearly label new fields as voluntary</a:t>
            </a:r>
          </a:p>
          <a:p>
            <a:r>
              <a:rPr lang="en-US" dirty="0"/>
              <a:t>Required in certain instances (participation in tax incentive programs, short-time compensation plan)</a:t>
            </a:r>
          </a:p>
          <a:p>
            <a:endParaRPr lang="en-US" dirty="0"/>
          </a:p>
        </p:txBody>
      </p:sp>
    </p:spTree>
    <p:extLst>
      <p:ext uri="{BB962C8B-B14F-4D97-AF65-F5344CB8AC3E}">
        <p14:creationId xmlns:p14="http://schemas.microsoft.com/office/powerpoint/2010/main" val="826363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Nebraska’s Wage Records</a:t>
            </a:r>
          </a:p>
        </p:txBody>
      </p:sp>
      <p:sp>
        <p:nvSpPr>
          <p:cNvPr id="3" name="Content Placeholder 2"/>
          <p:cNvSpPr>
            <a:spLocks noGrp="1"/>
          </p:cNvSpPr>
          <p:nvPr>
            <p:ph sz="quarter" idx="10"/>
          </p:nvPr>
        </p:nvSpPr>
        <p:spPr/>
        <p:txBody>
          <a:bodyPr/>
          <a:lstStyle/>
          <a:p>
            <a:r>
              <a:rPr lang="en-US" dirty="0"/>
              <a:t>Mainframe system </a:t>
            </a:r>
            <a:r>
              <a:rPr lang="en-US" dirty="0" smtClean="0"/>
              <a:t>(New tax system planned start date 2019)</a:t>
            </a:r>
            <a:endParaRPr lang="en-US" dirty="0"/>
          </a:p>
          <a:p>
            <a:r>
              <a:rPr lang="en-US" dirty="0"/>
              <a:t>Fixed-width file format</a:t>
            </a:r>
          </a:p>
          <a:p>
            <a:pPr lvl="1"/>
            <a:r>
              <a:rPr lang="en-US" dirty="0"/>
              <a:t>“Filler” space within the file</a:t>
            </a:r>
          </a:p>
          <a:p>
            <a:r>
              <a:rPr lang="en-US" dirty="0"/>
              <a:t>Majority paid online</a:t>
            </a:r>
          </a:p>
          <a:p>
            <a:pPr lvl="1"/>
            <a:r>
              <a:rPr lang="en-US" dirty="0"/>
              <a:t>Electronic loads</a:t>
            </a:r>
          </a:p>
          <a:p>
            <a:pPr lvl="1"/>
            <a:r>
              <a:rPr lang="en-US" dirty="0"/>
              <a:t>Bulk filed (payroll providers)</a:t>
            </a:r>
          </a:p>
          <a:p>
            <a:pPr lvl="1"/>
            <a:r>
              <a:rPr lang="en-US" dirty="0"/>
              <a:t>UI Connect</a:t>
            </a:r>
          </a:p>
          <a:p>
            <a:endParaRPr lang="en-US" dirty="0"/>
          </a:p>
        </p:txBody>
      </p:sp>
    </p:spTree>
    <p:extLst>
      <p:ext uri="{BB962C8B-B14F-4D97-AF65-F5344CB8AC3E}">
        <p14:creationId xmlns:p14="http://schemas.microsoft.com/office/powerpoint/2010/main" val="4222690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235073"/>
          </a:xfrm>
        </p:spPr>
        <p:txBody>
          <a:bodyPr/>
          <a:lstStyle/>
          <a:p>
            <a:r>
              <a:rPr lang="en-US" dirty="0"/>
              <a:t>Reported Data – </a:t>
            </a:r>
            <a:r>
              <a:rPr lang="en-US" dirty="0" smtClean="0"/>
              <a:t>1st </a:t>
            </a:r>
            <a:r>
              <a:rPr lang="en-US" dirty="0"/>
              <a:t>Quarter </a:t>
            </a:r>
            <a:r>
              <a:rPr lang="en-US" dirty="0" smtClean="0"/>
              <a:t>2018</a:t>
            </a:r>
            <a:endParaRPr lang="en-US" dirty="0"/>
          </a:p>
        </p:txBody>
      </p:sp>
      <p:sp>
        <p:nvSpPr>
          <p:cNvPr id="3" name="Content Placeholder 2"/>
          <p:cNvSpPr>
            <a:spLocks noGrp="1"/>
          </p:cNvSpPr>
          <p:nvPr>
            <p:ph sz="quarter" idx="10"/>
          </p:nvPr>
        </p:nvSpPr>
        <p:spPr>
          <a:xfrm>
            <a:off x="257175" y="1743075"/>
            <a:ext cx="8562975" cy="4257676"/>
          </a:xfrm>
        </p:spPr>
        <p:txBody>
          <a:bodyPr/>
          <a:lstStyle/>
          <a:p>
            <a:r>
              <a:rPr lang="en-US" b="1" dirty="0"/>
              <a:t>Job </a:t>
            </a:r>
            <a:r>
              <a:rPr lang="en-US" b="1" dirty="0" smtClean="0"/>
              <a:t>Titles</a:t>
            </a:r>
            <a:r>
              <a:rPr lang="en-US" dirty="0" smtClean="0"/>
              <a:t> (total)</a:t>
            </a:r>
            <a:endParaRPr lang="en-US" dirty="0"/>
          </a:p>
          <a:p>
            <a:pPr lvl="1"/>
            <a:r>
              <a:rPr lang="en-US" dirty="0" smtClean="0"/>
              <a:t>5,119 </a:t>
            </a:r>
            <a:r>
              <a:rPr lang="en-US" dirty="0"/>
              <a:t>Employers</a:t>
            </a:r>
          </a:p>
          <a:p>
            <a:pPr lvl="1"/>
            <a:r>
              <a:rPr lang="en-US" dirty="0" smtClean="0"/>
              <a:t>81,839 Employees		</a:t>
            </a:r>
            <a:endParaRPr lang="en-US" dirty="0"/>
          </a:p>
          <a:p>
            <a:r>
              <a:rPr lang="en-US" b="1" dirty="0"/>
              <a:t>Hours </a:t>
            </a:r>
            <a:r>
              <a:rPr lang="en-US" b="1" dirty="0" smtClean="0"/>
              <a:t>Paid </a:t>
            </a:r>
            <a:r>
              <a:rPr lang="en-US" dirty="0" smtClean="0"/>
              <a:t>(total)					</a:t>
            </a:r>
            <a:endParaRPr lang="en-US" dirty="0"/>
          </a:p>
          <a:p>
            <a:pPr lvl="1"/>
            <a:r>
              <a:rPr lang="en-US" dirty="0" smtClean="0"/>
              <a:t>2,344 </a:t>
            </a:r>
            <a:r>
              <a:rPr lang="en-US" dirty="0"/>
              <a:t>Employers</a:t>
            </a:r>
          </a:p>
          <a:p>
            <a:pPr lvl="1"/>
            <a:r>
              <a:rPr lang="en-US" dirty="0" smtClean="0"/>
              <a:t>80,661 </a:t>
            </a:r>
            <a:r>
              <a:rPr lang="en-US" dirty="0"/>
              <a:t>Employees</a:t>
            </a:r>
          </a:p>
          <a:p>
            <a:r>
              <a:rPr lang="en-US" b="1" dirty="0" smtClean="0"/>
              <a:t>Both Job titles &amp; Hours</a:t>
            </a:r>
            <a:endParaRPr lang="en-US" b="1" dirty="0"/>
          </a:p>
          <a:p>
            <a:pPr lvl="1"/>
            <a:r>
              <a:rPr lang="en-US" dirty="0" smtClean="0"/>
              <a:t>1,658 </a:t>
            </a:r>
            <a:r>
              <a:rPr lang="en-US" dirty="0"/>
              <a:t>Employers</a:t>
            </a:r>
          </a:p>
          <a:p>
            <a:pPr lvl="1"/>
            <a:r>
              <a:rPr lang="en-US" dirty="0" smtClean="0"/>
              <a:t>41,454 </a:t>
            </a:r>
            <a:r>
              <a:rPr lang="en-US" dirty="0"/>
              <a:t>Employees</a:t>
            </a:r>
          </a:p>
          <a:p>
            <a:endParaRPr lang="en-US" b="1" dirty="0"/>
          </a:p>
        </p:txBody>
      </p:sp>
      <p:sp>
        <p:nvSpPr>
          <p:cNvPr id="4" name="Oval 3"/>
          <p:cNvSpPr/>
          <p:nvPr/>
        </p:nvSpPr>
        <p:spPr>
          <a:xfrm>
            <a:off x="4086225" y="2114550"/>
            <a:ext cx="2276476" cy="2314577"/>
          </a:xfrm>
          <a:prstGeom prst="ellipse">
            <a:avLst/>
          </a:prstGeom>
          <a:solidFill>
            <a:schemeClr val="tx2">
              <a:lumMod val="20000"/>
              <a:lumOff val="80000"/>
            </a:schemeClr>
          </a:solidFill>
          <a:ln>
            <a:noFill/>
          </a:ln>
          <a:effectLst>
            <a:outerShdw blurRad="76200" dir="13500000" sy="23000" kx="1200000" algn="b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6055518" y="1971673"/>
            <a:ext cx="2305050" cy="2457454"/>
          </a:xfrm>
          <a:prstGeom prst="ellipse">
            <a:avLst/>
          </a:prstGeom>
          <a:solidFill>
            <a:srgbClr val="FFC000"/>
          </a:solidFill>
          <a:ln>
            <a:noFill/>
          </a:ln>
          <a:effectLst>
            <a:outerShdw blurRad="76200" dir="18900000" sy="23000" kx="-1200000" algn="bl"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Oval 5"/>
          <p:cNvSpPr/>
          <p:nvPr/>
        </p:nvSpPr>
        <p:spPr>
          <a:xfrm>
            <a:off x="5505450" y="2407354"/>
            <a:ext cx="1319216" cy="1838325"/>
          </a:xfrm>
          <a:prstGeom prst="ellipse">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4467225" y="2695575"/>
            <a:ext cx="1038225" cy="1538883"/>
          </a:xfrm>
          <a:prstGeom prst="rect">
            <a:avLst/>
          </a:prstGeom>
          <a:noFill/>
        </p:spPr>
        <p:txBody>
          <a:bodyPr wrap="square" rtlCol="0">
            <a:spAutoFit/>
          </a:bodyPr>
          <a:lstStyle/>
          <a:p>
            <a:pPr algn="ctr"/>
            <a:r>
              <a:rPr lang="en-US" sz="1400" b="1" dirty="0" smtClean="0"/>
              <a:t>Job Titles</a:t>
            </a:r>
          </a:p>
          <a:p>
            <a:pPr algn="ctr"/>
            <a:r>
              <a:rPr lang="en-US" sz="1400" dirty="0" smtClean="0"/>
              <a:t>3,461</a:t>
            </a:r>
          </a:p>
          <a:p>
            <a:pPr algn="ctr"/>
            <a:r>
              <a:rPr lang="en-US" sz="1400" dirty="0" smtClean="0"/>
              <a:t>Employers</a:t>
            </a:r>
          </a:p>
          <a:p>
            <a:pPr algn="ctr"/>
            <a:endParaRPr lang="en-US" sz="1400" dirty="0" smtClean="0"/>
          </a:p>
          <a:p>
            <a:pPr algn="ctr"/>
            <a:r>
              <a:rPr lang="en-US" sz="1400" dirty="0" smtClean="0"/>
              <a:t>40,385</a:t>
            </a:r>
          </a:p>
          <a:p>
            <a:pPr algn="ctr"/>
            <a:r>
              <a:rPr lang="en-US" sz="1400" dirty="0" smtClean="0"/>
              <a:t>Employees</a:t>
            </a:r>
            <a:endParaRPr lang="en-US" sz="1400" dirty="0"/>
          </a:p>
          <a:p>
            <a:endParaRPr lang="en-US" sz="1000" dirty="0"/>
          </a:p>
        </p:txBody>
      </p:sp>
      <p:sp>
        <p:nvSpPr>
          <p:cNvPr id="8" name="TextBox 7"/>
          <p:cNvSpPr txBox="1"/>
          <p:nvPr/>
        </p:nvSpPr>
        <p:spPr>
          <a:xfrm>
            <a:off x="5695952" y="2695575"/>
            <a:ext cx="1047749" cy="1538883"/>
          </a:xfrm>
          <a:prstGeom prst="rect">
            <a:avLst/>
          </a:prstGeom>
          <a:noFill/>
        </p:spPr>
        <p:txBody>
          <a:bodyPr wrap="square" rtlCol="0">
            <a:spAutoFit/>
          </a:bodyPr>
          <a:lstStyle/>
          <a:p>
            <a:pPr algn="ctr"/>
            <a:r>
              <a:rPr lang="en-US" sz="1400" b="1" dirty="0" smtClean="0"/>
              <a:t>Both</a:t>
            </a:r>
          </a:p>
          <a:p>
            <a:pPr algn="ctr"/>
            <a:r>
              <a:rPr lang="en-US" sz="1400" dirty="0" smtClean="0"/>
              <a:t>1,658</a:t>
            </a:r>
          </a:p>
          <a:p>
            <a:pPr algn="ctr"/>
            <a:r>
              <a:rPr lang="en-US" sz="1400" dirty="0" smtClean="0"/>
              <a:t> Employers</a:t>
            </a:r>
          </a:p>
          <a:p>
            <a:pPr algn="ctr"/>
            <a:endParaRPr lang="en-US" sz="1400" dirty="0" smtClean="0"/>
          </a:p>
          <a:p>
            <a:pPr algn="ctr"/>
            <a:r>
              <a:rPr lang="en-US" sz="1400" dirty="0" smtClean="0"/>
              <a:t>41,454 Employees</a:t>
            </a:r>
            <a:endParaRPr lang="en-US" sz="1400" dirty="0"/>
          </a:p>
          <a:p>
            <a:endParaRPr lang="en-US" sz="1000" dirty="0"/>
          </a:p>
        </p:txBody>
      </p:sp>
      <p:sp>
        <p:nvSpPr>
          <p:cNvPr id="9" name="TextBox 8"/>
          <p:cNvSpPr txBox="1"/>
          <p:nvPr/>
        </p:nvSpPr>
        <p:spPr>
          <a:xfrm>
            <a:off x="7015168" y="2695575"/>
            <a:ext cx="1014407" cy="1384995"/>
          </a:xfrm>
          <a:prstGeom prst="rect">
            <a:avLst/>
          </a:prstGeom>
          <a:noFill/>
        </p:spPr>
        <p:txBody>
          <a:bodyPr wrap="square" rtlCol="0">
            <a:spAutoFit/>
          </a:bodyPr>
          <a:lstStyle/>
          <a:p>
            <a:pPr algn="ctr"/>
            <a:r>
              <a:rPr lang="en-US" sz="1400" b="1" dirty="0" smtClean="0"/>
              <a:t>Hours Paid</a:t>
            </a:r>
          </a:p>
          <a:p>
            <a:pPr algn="ctr"/>
            <a:r>
              <a:rPr lang="en-US" sz="1400" dirty="0" smtClean="0"/>
              <a:t>686</a:t>
            </a:r>
          </a:p>
          <a:p>
            <a:pPr algn="ctr"/>
            <a:r>
              <a:rPr lang="en-US" sz="1400" dirty="0" smtClean="0"/>
              <a:t> Employers</a:t>
            </a:r>
          </a:p>
          <a:p>
            <a:pPr algn="ctr"/>
            <a:endParaRPr lang="en-US" sz="1400" dirty="0" smtClean="0"/>
          </a:p>
          <a:p>
            <a:pPr algn="ctr"/>
            <a:r>
              <a:rPr lang="en-US" sz="1400" dirty="0" smtClean="0"/>
              <a:t>39,207</a:t>
            </a:r>
            <a:endParaRPr lang="en-US" sz="1400" dirty="0"/>
          </a:p>
          <a:p>
            <a:pPr algn="ctr"/>
            <a:r>
              <a:rPr lang="en-US" sz="1400" dirty="0" smtClean="0"/>
              <a:t> Employees</a:t>
            </a:r>
            <a:endParaRPr lang="en-US" sz="1400" dirty="0"/>
          </a:p>
        </p:txBody>
      </p:sp>
      <p:sp>
        <p:nvSpPr>
          <p:cNvPr id="10" name="TextBox 9"/>
          <p:cNvSpPr txBox="1"/>
          <p:nvPr/>
        </p:nvSpPr>
        <p:spPr>
          <a:xfrm>
            <a:off x="4842934" y="4728633"/>
            <a:ext cx="3517634" cy="369332"/>
          </a:xfrm>
          <a:prstGeom prst="rect">
            <a:avLst/>
          </a:prstGeom>
          <a:noFill/>
        </p:spPr>
        <p:txBody>
          <a:bodyPr wrap="square" rtlCol="0">
            <a:spAutoFit/>
          </a:bodyPr>
          <a:lstStyle/>
          <a:p>
            <a:r>
              <a:rPr lang="en-US" dirty="0" smtClean="0"/>
              <a:t>59,885 employer,  1,101,885 Jobs</a:t>
            </a:r>
            <a:endParaRPr lang="en-US" dirty="0"/>
          </a:p>
        </p:txBody>
      </p:sp>
    </p:spTree>
    <p:extLst>
      <p:ext uri="{BB962C8B-B14F-4D97-AF65-F5344CB8AC3E}">
        <p14:creationId xmlns:p14="http://schemas.microsoft.com/office/powerpoint/2010/main" val="3617687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Projects</a:t>
            </a:r>
            <a:endParaRPr lang="en-US" dirty="0">
              <a:latin typeface="Arial Black" panose="020B0A04020102020204" pitchFamily="34" charset="0"/>
            </a:endParaRPr>
          </a:p>
        </p:txBody>
      </p:sp>
      <p:sp>
        <p:nvSpPr>
          <p:cNvPr id="3" name="Content Placeholder 2"/>
          <p:cNvSpPr>
            <a:spLocks noGrp="1"/>
          </p:cNvSpPr>
          <p:nvPr>
            <p:ph sz="quarter" idx="10"/>
          </p:nvPr>
        </p:nvSpPr>
        <p:spPr>
          <a:xfrm>
            <a:off x="628650" y="1374616"/>
            <a:ext cx="7886700" cy="4540761"/>
          </a:xfrm>
        </p:spPr>
        <p:txBody>
          <a:bodyPr/>
          <a:lstStyle/>
          <a:p>
            <a:r>
              <a:rPr lang="en-US" dirty="0" smtClean="0"/>
              <a:t>Reviewing the data to understand the issues with it</a:t>
            </a:r>
          </a:p>
          <a:p>
            <a:r>
              <a:rPr lang="en-US" dirty="0" smtClean="0"/>
              <a:t>Create an Enhanced Wage Record File that includes DMV, hours paid, and occupations.</a:t>
            </a:r>
          </a:p>
          <a:p>
            <a:r>
              <a:rPr lang="en-US" dirty="0" smtClean="0"/>
              <a:t>Compare Graduate data to Wage Record file to compare CIP to SOC job</a:t>
            </a:r>
          </a:p>
          <a:p>
            <a:r>
              <a:rPr lang="en-US" dirty="0" smtClean="0"/>
              <a:t>Develop processes for handling the data</a:t>
            </a:r>
          </a:p>
          <a:p>
            <a:r>
              <a:rPr lang="en-US" dirty="0" smtClean="0"/>
              <a:t>Compare OES businesses to Wage Record respondents</a:t>
            </a:r>
          </a:p>
          <a:p>
            <a:endParaRPr lang="en-US" dirty="0" smtClean="0"/>
          </a:p>
          <a:p>
            <a:endParaRPr lang="en-US" dirty="0"/>
          </a:p>
        </p:txBody>
      </p:sp>
    </p:spTree>
    <p:extLst>
      <p:ext uri="{BB962C8B-B14F-4D97-AF65-F5344CB8AC3E}">
        <p14:creationId xmlns:p14="http://schemas.microsoft.com/office/powerpoint/2010/main" val="85410325"/>
      </p:ext>
    </p:extLst>
  </p:cSld>
  <p:clrMapOvr>
    <a:masterClrMapping/>
  </p:clrMapOvr>
</p:sld>
</file>

<file path=ppt/theme/theme1.xml><?xml version="1.0" encoding="utf-8"?>
<a:theme xmlns:a="http://schemas.openxmlformats.org/drawingml/2006/main" name="1_Custom Design">
  <a:themeElements>
    <a:clrScheme name="NDOL Branding">
      <a:dk1>
        <a:sysClr val="windowText" lastClr="000000"/>
      </a:dk1>
      <a:lt1>
        <a:sysClr val="window" lastClr="FFFFFF"/>
      </a:lt1>
      <a:dk2>
        <a:srgbClr val="00607F"/>
      </a:dk2>
      <a:lt2>
        <a:srgbClr val="B9C8D3"/>
      </a:lt2>
      <a:accent1>
        <a:srgbClr val="FFC843"/>
      </a:accent1>
      <a:accent2>
        <a:srgbClr val="BABF33"/>
      </a:accent2>
      <a:accent3>
        <a:srgbClr val="BB1F53"/>
      </a:accent3>
      <a:accent4>
        <a:srgbClr val="B9C8D3"/>
      </a:accent4>
      <a:accent5>
        <a:srgbClr val="4D4D4F"/>
      </a:accent5>
      <a:accent6>
        <a:srgbClr val="4BACC6"/>
      </a:accent6>
      <a:hlink>
        <a:srgbClr val="00607F"/>
      </a:hlink>
      <a:folHlink>
        <a:srgbClr val="4D4D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NDOL Branding">
      <a:dk1>
        <a:sysClr val="windowText" lastClr="000000"/>
      </a:dk1>
      <a:lt1>
        <a:sysClr val="window" lastClr="FFFFFF"/>
      </a:lt1>
      <a:dk2>
        <a:srgbClr val="00607F"/>
      </a:dk2>
      <a:lt2>
        <a:srgbClr val="B9C8D3"/>
      </a:lt2>
      <a:accent1>
        <a:srgbClr val="FFC843"/>
      </a:accent1>
      <a:accent2>
        <a:srgbClr val="BABF33"/>
      </a:accent2>
      <a:accent3>
        <a:srgbClr val="BB1F53"/>
      </a:accent3>
      <a:accent4>
        <a:srgbClr val="B9C8D3"/>
      </a:accent4>
      <a:accent5>
        <a:srgbClr val="4D4D4F"/>
      </a:accent5>
      <a:accent6>
        <a:srgbClr val="4BACC6"/>
      </a:accent6>
      <a:hlink>
        <a:srgbClr val="00607F"/>
      </a:hlink>
      <a:folHlink>
        <a:srgbClr val="4D4D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2644</TotalTime>
  <Words>1467</Words>
  <Application>Microsoft Office PowerPoint</Application>
  <PresentationFormat>On-screen Show (4:3)</PresentationFormat>
  <Paragraphs>179</Paragraphs>
  <Slides>12</Slides>
  <Notes>12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Arial</vt:lpstr>
      <vt:lpstr>Arial Black</vt:lpstr>
      <vt:lpstr>Calibri</vt:lpstr>
      <vt:lpstr>Calibri Light</vt:lpstr>
      <vt:lpstr>Courier New</vt:lpstr>
      <vt:lpstr>Montserrat</vt:lpstr>
      <vt:lpstr>1_Custom Design</vt:lpstr>
      <vt:lpstr>Office Theme</vt:lpstr>
      <vt:lpstr>2_Custom Design</vt:lpstr>
      <vt:lpstr>PowerPoint Presentation</vt:lpstr>
      <vt:lpstr>Background </vt:lpstr>
      <vt:lpstr>Barriers to Wage Record Expansion</vt:lpstr>
      <vt:lpstr>New Fields – Research &amp; Discussion</vt:lpstr>
      <vt:lpstr>Tipping point</vt:lpstr>
      <vt:lpstr>Data Elements Added</vt:lpstr>
      <vt:lpstr>Nebraska’s Wage Records</vt:lpstr>
      <vt:lpstr>Reported Data – 1st Quarter 2018</vt:lpstr>
      <vt:lpstr>Projects</vt:lpstr>
      <vt:lpstr>Recommendations</vt:lpstr>
      <vt:lpstr>PowerPoint Presentation</vt:lpstr>
      <vt:lpstr>Nebraska Department of Labor – Office of Labor Market Information</vt:lpstr>
    </vt:vector>
  </TitlesOfParts>
  <Company>Nebraska Department of Labor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Expanded Wage Records</dc:title>
  <dc:creator>Hunzeker, Scott</dc:creator>
  <cp:lastModifiedBy>UHLENKOTT Robert C</cp:lastModifiedBy>
  <cp:revision>108</cp:revision>
  <cp:lastPrinted>2018-05-16T16:44:05Z</cp:lastPrinted>
  <dcterms:created xsi:type="dcterms:W3CDTF">2017-11-28T21:20:58Z</dcterms:created>
  <dcterms:modified xsi:type="dcterms:W3CDTF">2018-05-16T21:23:33Z</dcterms:modified>
</cp:coreProperties>
</file>